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425" r:id="rId2"/>
    <p:sldId id="474" r:id="rId3"/>
    <p:sldId id="258" r:id="rId4"/>
    <p:sldId id="322" r:id="rId5"/>
    <p:sldId id="323" r:id="rId6"/>
    <p:sldId id="327" r:id="rId7"/>
    <p:sldId id="324" r:id="rId8"/>
    <p:sldId id="328" r:id="rId9"/>
    <p:sldId id="320" r:id="rId10"/>
    <p:sldId id="334" r:id="rId11"/>
    <p:sldId id="293" r:id="rId12"/>
    <p:sldId id="345" r:id="rId13"/>
    <p:sldId id="262" r:id="rId14"/>
    <p:sldId id="335" r:id="rId15"/>
    <p:sldId id="331" r:id="rId16"/>
    <p:sldId id="338" r:id="rId17"/>
    <p:sldId id="340" r:id="rId18"/>
    <p:sldId id="292" r:id="rId19"/>
    <p:sldId id="339" r:id="rId20"/>
    <p:sldId id="376" r:id="rId21"/>
    <p:sldId id="341" r:id="rId22"/>
    <p:sldId id="343" r:id="rId23"/>
    <p:sldId id="269" r:id="rId24"/>
    <p:sldId id="270" r:id="rId25"/>
    <p:sldId id="344" r:id="rId26"/>
    <p:sldId id="272" r:id="rId27"/>
    <p:sldId id="294" r:id="rId28"/>
    <p:sldId id="364" r:id="rId29"/>
    <p:sldId id="476" r:id="rId30"/>
    <p:sldId id="297" r:id="rId31"/>
    <p:sldId id="299" r:id="rId32"/>
    <p:sldId id="300" r:id="rId33"/>
    <p:sldId id="298" r:id="rId34"/>
    <p:sldId id="259" r:id="rId35"/>
    <p:sldId id="274" r:id="rId36"/>
    <p:sldId id="370" r:id="rId37"/>
    <p:sldId id="375" r:id="rId38"/>
    <p:sldId id="351" r:id="rId39"/>
    <p:sldId id="373" r:id="rId40"/>
    <p:sldId id="372" r:id="rId41"/>
    <p:sldId id="371" r:id="rId42"/>
    <p:sldId id="366" r:id="rId43"/>
    <p:sldId id="278" r:id="rId44"/>
    <p:sldId id="471" r:id="rId45"/>
    <p:sldId id="472" r:id="rId46"/>
    <p:sldId id="473" r:id="rId47"/>
    <p:sldId id="384" r:id="rId48"/>
    <p:sldId id="377" r:id="rId49"/>
    <p:sldId id="277" r:id="rId50"/>
    <p:sldId id="307" r:id="rId51"/>
    <p:sldId id="387" r:id="rId52"/>
    <p:sldId id="385" r:id="rId53"/>
    <p:sldId id="386" r:id="rId54"/>
    <p:sldId id="388" r:id="rId55"/>
    <p:sldId id="389" r:id="rId56"/>
    <p:sldId id="390" r:id="rId57"/>
    <p:sldId id="477" r:id="rId58"/>
    <p:sldId id="260" r:id="rId59"/>
    <p:sldId id="282" r:id="rId60"/>
    <p:sldId id="361" r:id="rId61"/>
    <p:sldId id="401" r:id="rId62"/>
    <p:sldId id="406" r:id="rId63"/>
    <p:sldId id="397" r:id="rId64"/>
    <p:sldId id="412" r:id="rId65"/>
    <p:sldId id="415" r:id="rId66"/>
    <p:sldId id="418" r:id="rId67"/>
    <p:sldId id="427" r:id="rId68"/>
    <p:sldId id="429" r:id="rId69"/>
    <p:sldId id="404" r:id="rId70"/>
    <p:sldId id="398" r:id="rId71"/>
    <p:sldId id="399" r:id="rId72"/>
    <p:sldId id="417" r:id="rId73"/>
    <p:sldId id="284" r:id="rId74"/>
    <p:sldId id="430" r:id="rId75"/>
    <p:sldId id="286" r:id="rId76"/>
    <p:sldId id="478" r:id="rId77"/>
    <p:sldId id="432" r:id="rId78"/>
    <p:sldId id="426" r:id="rId79"/>
    <p:sldId id="479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9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89123" autoAdjust="0"/>
  </p:normalViewPr>
  <p:slideViewPr>
    <p:cSldViewPr snapToGrid="0">
      <p:cViewPr varScale="1">
        <p:scale>
          <a:sx n="106" d="100"/>
          <a:sy n="106" d="100"/>
        </p:scale>
        <p:origin x="114" y="756"/>
      </p:cViewPr>
      <p:guideLst>
        <p:guide orient="horz" pos="22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Relationship Id="rId4" Type="http://schemas.openxmlformats.org/officeDocument/2006/relationships/image" Target="../media/image1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image" Target="../media/image124.emf"/><Relationship Id="rId4" Type="http://schemas.openxmlformats.org/officeDocument/2006/relationships/image" Target="../media/image1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C896D-3843-4CAF-8437-E235AB259BA2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C9053-CA86-4D30-A1B6-C1044988B4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5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3A710-0282-44E0-A0A4-5E726FBE5569}" type="slidenum">
              <a:rPr lang="en-US"/>
              <a:pPr/>
              <a:t>12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0406A-A62B-4FCD-A759-0EA78DDBE9AF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AA24DF-37C1-46F0-B07A-8CC960FBB5DD}" type="slidenum">
              <a:rPr lang="en-US"/>
              <a:pPr/>
              <a:t>72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80 g = less than a ¼ lb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619125"/>
            <a:ext cx="4746625" cy="3560763"/>
          </a:xfrm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 sz="20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197AC-A029-451F-9DCF-4EBAD2B014CE}" type="slidenum">
              <a:rPr lang="en-US"/>
              <a:pPr/>
              <a:t>78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9AEF6-1F7F-41BD-839B-536AC89C7DED}" type="slidenum">
              <a:rPr lang="en-US"/>
              <a:pPr/>
              <a:t>38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C9053-CA86-4D30-A1B6-C1044988B4A6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D3BD2C-CA59-4D56-8B1F-3E0C87268D99}" type="slidenum">
              <a:rPr lang="en-US"/>
              <a:pPr/>
              <a:t>60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5688" y="619125"/>
            <a:ext cx="4746625" cy="3560763"/>
          </a:xfrm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 sz="20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3E8B4-5326-444C-8BA6-04405DF6E8D2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2ADF4-93C0-40AD-8367-5EAA9FAA3BC6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3E8B4-5326-444C-8BA6-04405DF6E8D2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CD9FF5-D39B-4005-AFC8-EC84B03967BC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DA01-183D-4CF4-8C2A-539905AC151C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611C2-4E7C-4F0D-9972-F433D70D6B79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DAE7A-BAB7-451C-8517-617C3CA3082E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AAA1B-2A45-4851-BB52-905359CFF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914C7D-3EA1-46DB-94A9-D1477585231D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6CF8FA8-DF9C-4B10-9E5B-9B42275C7D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7F89287-F194-4312-838F-1E2FAB52B7B1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40C71EF-F2FD-44A9-8E41-B33B684F57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33D895-A972-4601-8EE6-EB7161F20711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B05B593-2775-49EC-AB72-E952FFE062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F988E-F31C-48B2-A06C-EC4D091C25A1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00A-76C9-49DA-BC51-FB7CF9AB9BB2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2EDC-CC49-494D-97A5-3A18462F2B73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C1BB-836C-45AF-BC8C-8DF637FC93B8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A60E-6929-4D72-A148-5578AD9C93E8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6A18-A2C4-4F03-AAD1-987F6FD948EB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8355-E273-4956-9E90-804A5121D98C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C9FF-5183-47C7-859B-4F3A0ECD3A94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9A576-2E0B-45D3-B1A2-322EC61AA4ED}" type="datetime1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jpe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0/6139/1434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0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84.png"/><Relationship Id="rId4" Type="http://schemas.openxmlformats.org/officeDocument/2006/relationships/image" Target="../media/image8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6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13.emf"/><Relationship Id="rId5" Type="http://schemas.openxmlformats.org/officeDocument/2006/relationships/image" Target="../media/image110.e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12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9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2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2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5.emf"/><Relationship Id="rId12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27.emf"/><Relationship Id="rId5" Type="http://schemas.openxmlformats.org/officeDocument/2006/relationships/image" Target="../media/image124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2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7C9B5C-B260-47F9-A433-5C68956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95" y="517143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E081D-3248-4203-A647-455CE5232BE6}"/>
              </a:ext>
            </a:extLst>
          </p:cNvPr>
          <p:cNvSpPr/>
          <p:nvPr/>
        </p:nvSpPr>
        <p:spPr>
          <a:xfrm>
            <a:off x="1206928" y="6069878"/>
            <a:ext cx="1706393" cy="65159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C50841A-CA37-461D-8044-6231FCA0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695" y="54179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2C9B5D-BBF9-4904-A912-1B7EBB6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3615" y="56084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027DDA-52DC-4726-A19D-8EF4325D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8662" y="5855025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958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263856" y="819971"/>
            <a:ext cx="8610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b="1" i="1" u="sng" ker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Activation energy</a:t>
            </a: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en-US" sz="2600" i="1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600" kern="0" baseline="-25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)- the minimum energy that must be overcome for the reaction to occur.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Collision theory of reaction rates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90563" y="1929542"/>
            <a:ext cx="7772400" cy="1536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 as a ball cannot get over a hill if it does not roll up the hill with enough energy, a reaction cannot occur unless the molecules possess sufficient energy to get over the activation energy barrier.</a:t>
            </a:r>
          </a:p>
        </p:txBody>
      </p:sp>
      <p:pic>
        <p:nvPicPr>
          <p:cNvPr id="14" name="Picture 7" descr="14_1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b="7773"/>
          <a:stretch>
            <a:fillRect/>
          </a:stretch>
        </p:blipFill>
        <p:spPr>
          <a:xfrm>
            <a:off x="136480" y="3848810"/>
            <a:ext cx="4251059" cy="1815010"/>
          </a:xfrm>
          <a:prstGeom prst="rect">
            <a:avLst/>
          </a:prstGeom>
        </p:spPr>
      </p:pic>
      <p:pic>
        <p:nvPicPr>
          <p:cNvPr id="17" name="Picture 2" descr="http://mycampus.nationalhighschool.com/doc/sc/Physical%20Science/ebook/products/0-13-190327-6/sx7316a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196" y="3334603"/>
            <a:ext cx="3762019" cy="2753945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057" y="1877068"/>
            <a:ext cx="4121412" cy="35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60804" y="2172462"/>
            <a:ext cx="0" cy="2169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3892" y="2375073"/>
            <a:ext cx="1733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Need to add energy to the system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49694" y="2289179"/>
            <a:ext cx="0" cy="21549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71515" y="4942761"/>
            <a:ext cx="1458038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</a:rPr>
              <a:t>Energy of the Reactants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11188" y="3928465"/>
            <a:ext cx="739256" cy="99836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296174" y="4599482"/>
            <a:ext cx="609587" cy="39560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87492" y="4999618"/>
            <a:ext cx="1458038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</a:rPr>
              <a:t>Energy of the Product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7538" y="3625943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Energy is released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157396" y="5595584"/>
            <a:ext cx="2838734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09622" y="5638466"/>
            <a:ext cx="286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Progress of the reaction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154070" y="802935"/>
            <a:ext cx="48472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  +    B     </a:t>
            </a:r>
            <a:r>
              <a:rPr lang="en-US" sz="320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2C</a:t>
            </a:r>
            <a:endParaRPr lang="en-US" sz="3200" baseline="-2500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93322" y="3548420"/>
            <a:ext cx="110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 + 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8928" y="4287674"/>
            <a:ext cx="55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2C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6312097" y="3919369"/>
            <a:ext cx="609587" cy="39560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26244" y="4005607"/>
            <a:ext cx="183561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</a:rPr>
              <a:t>Thermodynamic driving force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50094" y="1810593"/>
            <a:ext cx="1835612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Activation Energy</a:t>
            </a:r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>
            <a:off x="4895006" y="1995259"/>
            <a:ext cx="655088" cy="9075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  <p:bldP spid="24" grpId="0"/>
      <p:bldP spid="28" grpId="0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14_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3600"/>
          <a:stretch>
            <a:fillRect/>
          </a:stretch>
        </p:blipFill>
        <p:spPr>
          <a:xfrm>
            <a:off x="962243" y="975519"/>
            <a:ext cx="7356039" cy="5501481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54070" y="802935"/>
            <a:ext cx="48472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>
                <a:latin typeface="Arial" pitchFamily="34" charset="0"/>
                <a:cs typeface="Arial" pitchFamily="34" charset="0"/>
              </a:rPr>
              <a:t>3</a:t>
            </a:r>
            <a:r>
              <a:rPr lang="en-US" sz="3200">
                <a:latin typeface="Arial" pitchFamily="34" charset="0"/>
                <a:cs typeface="Arial" pitchFamily="34" charset="0"/>
              </a:rPr>
              <a:t>C</a:t>
            </a:r>
            <a:r>
              <a:rPr lang="en-US" sz="3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200">
                <a:latin typeface="Arial" pitchFamily="34" charset="0"/>
                <a:cs typeface="Arial" pitchFamily="34" charset="0"/>
              </a:rPr>
              <a:t>C</a:t>
            </a:r>
            <a:r>
              <a:rPr lang="en-US" sz="320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</a:t>
            </a:r>
            <a:r>
              <a:rPr lang="en-US" sz="3200">
                <a:latin typeface="Arial" pitchFamily="34" charset="0"/>
                <a:cs typeface="Arial" pitchFamily="34" charset="0"/>
              </a:rPr>
              <a:t>H</a:t>
            </a:r>
            <a:r>
              <a:rPr lang="en-US" sz="3200" baseline="-25000">
                <a:latin typeface="Arial" pitchFamily="34" charset="0"/>
                <a:cs typeface="Arial" pitchFamily="34" charset="0"/>
              </a:rPr>
              <a:t>3</a:t>
            </a:r>
            <a:r>
              <a:rPr lang="en-US" sz="3200">
                <a:latin typeface="Arial" pitchFamily="34" charset="0"/>
                <a:cs typeface="Arial" pitchFamily="34" charset="0"/>
              </a:rPr>
              <a:t>CC</a:t>
            </a:r>
            <a:r>
              <a:rPr lang="en-US" sz="3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baseline="-2500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8FA8-DF9C-4B10-9E5B-9B42275C7D3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905560" y="1009936"/>
            <a:ext cx="2751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Exothermic Reaction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588101" y="1013959"/>
            <a:ext cx="295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Endothermic Reaction</a:t>
            </a:r>
          </a:p>
        </p:txBody>
      </p:sp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1564944"/>
            <a:ext cx="35623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1538567"/>
            <a:ext cx="3565525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965" y="5650178"/>
            <a:ext cx="394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/>
              <a:t>Energy</a:t>
            </a:r>
            <a:r>
              <a:rPr lang="en-US" sz="2400" baseline="-25000" err="1"/>
              <a:t>products</a:t>
            </a:r>
            <a:r>
              <a:rPr lang="en-US" sz="2400"/>
              <a:t> &gt; </a:t>
            </a:r>
            <a:r>
              <a:rPr lang="en-US" sz="2400" err="1"/>
              <a:t>Energy</a:t>
            </a:r>
            <a:r>
              <a:rPr lang="en-US" sz="2400" baseline="-25000" err="1"/>
              <a:t>reactants</a:t>
            </a:r>
            <a:endParaRPr lang="en-US" sz="2400" baseline="-25000"/>
          </a:p>
        </p:txBody>
      </p:sp>
      <p:sp>
        <p:nvSpPr>
          <p:cNvPr id="18" name="TextBox 17"/>
          <p:cNvSpPr txBox="1"/>
          <p:nvPr/>
        </p:nvSpPr>
        <p:spPr>
          <a:xfrm>
            <a:off x="329817" y="5652452"/>
            <a:ext cx="394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/>
              <a:t>Energy</a:t>
            </a:r>
            <a:r>
              <a:rPr lang="en-US" sz="2400" baseline="-25000" err="1"/>
              <a:t>products</a:t>
            </a:r>
            <a:r>
              <a:rPr lang="en-US" sz="2400"/>
              <a:t> &lt; </a:t>
            </a:r>
            <a:r>
              <a:rPr lang="en-US" sz="2400" err="1"/>
              <a:t>Energy</a:t>
            </a:r>
            <a:r>
              <a:rPr lang="en-US" sz="2400" baseline="-25000" err="1"/>
              <a:t>reactants</a:t>
            </a:r>
            <a:endParaRPr lang="en-US" sz="2400" baseline="-25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Coordinate Diagram</a:t>
            </a:r>
          </a:p>
        </p:txBody>
      </p:sp>
      <p:pic>
        <p:nvPicPr>
          <p:cNvPr id="94210" name="Picture 2" descr="http://upload.wikimedia.org/wikipedia/commons/thumb/e/e2/Energy_Diagram_for_the_Noyori_Asymmetric_Hydrogenation.png/800px-Energy_Diagram_for_the_Noyori_Asymmetric_Hydrogen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287" y="2264598"/>
            <a:ext cx="3987578" cy="2422454"/>
          </a:xfrm>
          <a:prstGeom prst="rect">
            <a:avLst/>
          </a:prstGeom>
          <a:noFill/>
        </p:spPr>
      </p:pic>
      <p:pic>
        <p:nvPicPr>
          <p:cNvPr id="6" name="Picture 5" descr="D:\My Documents\Science\Proposals\NSF-2015-MRI\Scheme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85" y="1463963"/>
            <a:ext cx="4212395" cy="40770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0900" y="1130300"/>
            <a:ext cx="402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They get fun/complex!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Collision theory of reaction rates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344" y="775600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2) Have enough energy to make and break bonds</a:t>
            </a:r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5947" y="1482535"/>
            <a:ext cx="4210610" cy="505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67806" y="2743196"/>
            <a:ext cx="4640665" cy="2164853"/>
            <a:chOff x="1364350" y="3425580"/>
            <a:chExt cx="5792661" cy="270225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4350" y="3591003"/>
              <a:ext cx="5792661" cy="2536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988857" y="3425580"/>
              <a:ext cx="2047165" cy="422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O and O</a:t>
              </a:r>
              <a:r>
                <a:rPr lang="en-US" sz="1600" baseline="-25000"/>
                <a:t>3</a:t>
              </a:r>
              <a:r>
                <a:rPr lang="en-US" sz="1600"/>
                <a:t> collide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19432" y="4697096"/>
              <a:ext cx="2047165" cy="72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Bond breaking (requires energy)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97124" y="4822201"/>
              <a:ext cx="2047165" cy="72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Bond making (releases energy)</a:t>
              </a:r>
            </a:p>
          </p:txBody>
        </p:sp>
      </p:grp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24" y="2030151"/>
            <a:ext cx="4165482" cy="56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56942" y="6314291"/>
            <a:ext cx="47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Kinetic energy </a:t>
            </a:r>
            <a:r>
              <a:rPr lang="en-US" sz="240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/>
              <a:t> Vibration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776" y="1773512"/>
            <a:ext cx="4121412" cy="35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Collision theory of reaction rates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642" y="929491"/>
            <a:ext cx="47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Kinetic energy </a:t>
            </a:r>
            <a:r>
              <a:rPr lang="en-US" sz="240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/>
              <a:t> Vibration energy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1774166"/>
            <a:ext cx="3560973" cy="335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1447800" y="3143114"/>
            <a:ext cx="4279348" cy="8446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906230">
            <a:off x="1930055" y="3256722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“slow” molecules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14600" y="2565400"/>
            <a:ext cx="3721100" cy="1943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9962515">
            <a:off x="2093844" y="3832640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“fast” molecules</a:t>
            </a:r>
          </a:p>
        </p:txBody>
      </p:sp>
      <p:sp>
        <p:nvSpPr>
          <p:cNvPr id="16" name="Freeform 15"/>
          <p:cNvSpPr/>
          <p:nvPr/>
        </p:nvSpPr>
        <p:spPr>
          <a:xfrm>
            <a:off x="5449880" y="2906712"/>
            <a:ext cx="614363" cy="519117"/>
          </a:xfrm>
          <a:custGeom>
            <a:avLst/>
            <a:gdLst>
              <a:gd name="connsiteX0" fmla="*/ 0 w 614363"/>
              <a:gd name="connsiteY0" fmla="*/ 542925 h 542925"/>
              <a:gd name="connsiteX1" fmla="*/ 219075 w 614363"/>
              <a:gd name="connsiteY1" fmla="*/ 461962 h 542925"/>
              <a:gd name="connsiteX2" fmla="*/ 376238 w 614363"/>
              <a:gd name="connsiteY2" fmla="*/ 338137 h 542925"/>
              <a:gd name="connsiteX3" fmla="*/ 519113 w 614363"/>
              <a:gd name="connsiteY3" fmla="*/ 161925 h 542925"/>
              <a:gd name="connsiteX4" fmla="*/ 614363 w 614363"/>
              <a:gd name="connsiteY4" fmla="*/ 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363" h="542925">
                <a:moveTo>
                  <a:pt x="0" y="542925"/>
                </a:moveTo>
                <a:cubicBezTo>
                  <a:pt x="78184" y="519509"/>
                  <a:pt x="156369" y="496093"/>
                  <a:pt x="219075" y="461962"/>
                </a:cubicBezTo>
                <a:cubicBezTo>
                  <a:pt x="281781" y="427831"/>
                  <a:pt x="326232" y="388143"/>
                  <a:pt x="376238" y="338137"/>
                </a:cubicBezTo>
                <a:cubicBezTo>
                  <a:pt x="426244" y="288131"/>
                  <a:pt x="479426" y="218281"/>
                  <a:pt x="519113" y="161925"/>
                </a:cubicBezTo>
                <a:cubicBezTo>
                  <a:pt x="558800" y="105569"/>
                  <a:pt x="586581" y="52784"/>
                  <a:pt x="614363" y="0"/>
                </a:cubicBezTo>
              </a:path>
            </a:pathLst>
          </a:cu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445125" y="2797969"/>
            <a:ext cx="633413" cy="527844"/>
          </a:xfrm>
          <a:custGeom>
            <a:avLst/>
            <a:gdLst>
              <a:gd name="connsiteX0" fmla="*/ 633413 w 633413"/>
              <a:gd name="connsiteY0" fmla="*/ 94456 h 527844"/>
              <a:gd name="connsiteX1" fmla="*/ 609600 w 633413"/>
              <a:gd name="connsiteY1" fmla="*/ 13494 h 527844"/>
              <a:gd name="connsiteX2" fmla="*/ 576263 w 633413"/>
              <a:gd name="connsiteY2" fmla="*/ 13494 h 527844"/>
              <a:gd name="connsiteX3" fmla="*/ 533400 w 633413"/>
              <a:gd name="connsiteY3" fmla="*/ 70644 h 527844"/>
              <a:gd name="connsiteX4" fmla="*/ 452438 w 633413"/>
              <a:gd name="connsiteY4" fmla="*/ 194469 h 527844"/>
              <a:gd name="connsiteX5" fmla="*/ 390525 w 633413"/>
              <a:gd name="connsiteY5" fmla="*/ 270669 h 527844"/>
              <a:gd name="connsiteX6" fmla="*/ 290513 w 633413"/>
              <a:gd name="connsiteY6" fmla="*/ 389731 h 527844"/>
              <a:gd name="connsiteX7" fmla="*/ 190500 w 633413"/>
              <a:gd name="connsiteY7" fmla="*/ 461169 h 527844"/>
              <a:gd name="connsiteX8" fmla="*/ 85725 w 633413"/>
              <a:gd name="connsiteY8" fmla="*/ 504031 h 527844"/>
              <a:gd name="connsiteX9" fmla="*/ 0 w 633413"/>
              <a:gd name="connsiteY9" fmla="*/ 527844 h 52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413" h="527844">
                <a:moveTo>
                  <a:pt x="633413" y="94456"/>
                </a:moveTo>
                <a:cubicBezTo>
                  <a:pt x="626269" y="60722"/>
                  <a:pt x="619125" y="26988"/>
                  <a:pt x="609600" y="13494"/>
                </a:cubicBezTo>
                <a:cubicBezTo>
                  <a:pt x="600075" y="0"/>
                  <a:pt x="588963" y="3969"/>
                  <a:pt x="576263" y="13494"/>
                </a:cubicBezTo>
                <a:cubicBezTo>
                  <a:pt x="563563" y="23019"/>
                  <a:pt x="554037" y="40482"/>
                  <a:pt x="533400" y="70644"/>
                </a:cubicBezTo>
                <a:cubicBezTo>
                  <a:pt x="512763" y="100806"/>
                  <a:pt x="476250" y="161132"/>
                  <a:pt x="452438" y="194469"/>
                </a:cubicBezTo>
                <a:cubicBezTo>
                  <a:pt x="428626" y="227806"/>
                  <a:pt x="417513" y="238125"/>
                  <a:pt x="390525" y="270669"/>
                </a:cubicBezTo>
                <a:cubicBezTo>
                  <a:pt x="363538" y="303213"/>
                  <a:pt x="323850" y="357981"/>
                  <a:pt x="290513" y="389731"/>
                </a:cubicBezTo>
                <a:cubicBezTo>
                  <a:pt x="257176" y="421481"/>
                  <a:pt x="224631" y="442119"/>
                  <a:pt x="190500" y="461169"/>
                </a:cubicBezTo>
                <a:cubicBezTo>
                  <a:pt x="156369" y="480219"/>
                  <a:pt x="117475" y="492919"/>
                  <a:pt x="85725" y="504031"/>
                </a:cubicBezTo>
                <a:cubicBezTo>
                  <a:pt x="53975" y="515143"/>
                  <a:pt x="26987" y="521493"/>
                  <a:pt x="0" y="527844"/>
                </a:cubicBezTo>
              </a:path>
            </a:pathLst>
          </a:cu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448300" y="2266950"/>
            <a:ext cx="2393950" cy="1714500"/>
          </a:xfrm>
          <a:custGeom>
            <a:avLst/>
            <a:gdLst>
              <a:gd name="connsiteX0" fmla="*/ 0 w 2393950"/>
              <a:gd name="connsiteY0" fmla="*/ 1162050 h 1714500"/>
              <a:gd name="connsiteX1" fmla="*/ 203200 w 2393950"/>
              <a:gd name="connsiteY1" fmla="*/ 1117600 h 1714500"/>
              <a:gd name="connsiteX2" fmla="*/ 400050 w 2393950"/>
              <a:gd name="connsiteY2" fmla="*/ 977900 h 1714500"/>
              <a:gd name="connsiteX3" fmla="*/ 596900 w 2393950"/>
              <a:gd name="connsiteY3" fmla="*/ 723900 h 1714500"/>
              <a:gd name="connsiteX4" fmla="*/ 787400 w 2393950"/>
              <a:gd name="connsiteY4" fmla="*/ 374650 h 1714500"/>
              <a:gd name="connsiteX5" fmla="*/ 889000 w 2393950"/>
              <a:gd name="connsiteY5" fmla="*/ 209550 h 1714500"/>
              <a:gd name="connsiteX6" fmla="*/ 1016000 w 2393950"/>
              <a:gd name="connsiteY6" fmla="*/ 82550 h 1714500"/>
              <a:gd name="connsiteX7" fmla="*/ 1149350 w 2393950"/>
              <a:gd name="connsiteY7" fmla="*/ 19050 h 1714500"/>
              <a:gd name="connsiteX8" fmla="*/ 1327150 w 2393950"/>
              <a:gd name="connsiteY8" fmla="*/ 6350 h 1714500"/>
              <a:gd name="connsiteX9" fmla="*/ 1454150 w 2393950"/>
              <a:gd name="connsiteY9" fmla="*/ 57150 h 1714500"/>
              <a:gd name="connsiteX10" fmla="*/ 1651000 w 2393950"/>
              <a:gd name="connsiteY10" fmla="*/ 254000 h 1714500"/>
              <a:gd name="connsiteX11" fmla="*/ 1803400 w 2393950"/>
              <a:gd name="connsiteY11" fmla="*/ 558800 h 1714500"/>
              <a:gd name="connsiteX12" fmla="*/ 1905000 w 2393950"/>
              <a:gd name="connsiteY12" fmla="*/ 1022350 h 1714500"/>
              <a:gd name="connsiteX13" fmla="*/ 2044700 w 2393950"/>
              <a:gd name="connsiteY13" fmla="*/ 1339850 h 1714500"/>
              <a:gd name="connsiteX14" fmla="*/ 2254250 w 2393950"/>
              <a:gd name="connsiteY14" fmla="*/ 1619250 h 1714500"/>
              <a:gd name="connsiteX15" fmla="*/ 2393950 w 2393950"/>
              <a:gd name="connsiteY15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3950" h="1714500">
                <a:moveTo>
                  <a:pt x="0" y="1162050"/>
                </a:moveTo>
                <a:cubicBezTo>
                  <a:pt x="68262" y="1155171"/>
                  <a:pt x="136525" y="1148292"/>
                  <a:pt x="203200" y="1117600"/>
                </a:cubicBezTo>
                <a:cubicBezTo>
                  <a:pt x="269875" y="1086908"/>
                  <a:pt x="334433" y="1043517"/>
                  <a:pt x="400050" y="977900"/>
                </a:cubicBezTo>
                <a:cubicBezTo>
                  <a:pt x="465667" y="912283"/>
                  <a:pt x="532342" y="824442"/>
                  <a:pt x="596900" y="723900"/>
                </a:cubicBezTo>
                <a:cubicBezTo>
                  <a:pt x="661458" y="623358"/>
                  <a:pt x="738717" y="460375"/>
                  <a:pt x="787400" y="374650"/>
                </a:cubicBezTo>
                <a:cubicBezTo>
                  <a:pt x="836083" y="288925"/>
                  <a:pt x="850900" y="258233"/>
                  <a:pt x="889000" y="209550"/>
                </a:cubicBezTo>
                <a:cubicBezTo>
                  <a:pt x="927100" y="160867"/>
                  <a:pt x="972608" y="114300"/>
                  <a:pt x="1016000" y="82550"/>
                </a:cubicBezTo>
                <a:cubicBezTo>
                  <a:pt x="1059392" y="50800"/>
                  <a:pt x="1097492" y="31750"/>
                  <a:pt x="1149350" y="19050"/>
                </a:cubicBezTo>
                <a:cubicBezTo>
                  <a:pt x="1201208" y="6350"/>
                  <a:pt x="1276350" y="0"/>
                  <a:pt x="1327150" y="6350"/>
                </a:cubicBezTo>
                <a:cubicBezTo>
                  <a:pt x="1377950" y="12700"/>
                  <a:pt x="1400175" y="15875"/>
                  <a:pt x="1454150" y="57150"/>
                </a:cubicBezTo>
                <a:cubicBezTo>
                  <a:pt x="1508125" y="98425"/>
                  <a:pt x="1592792" y="170392"/>
                  <a:pt x="1651000" y="254000"/>
                </a:cubicBezTo>
                <a:cubicBezTo>
                  <a:pt x="1709208" y="337608"/>
                  <a:pt x="1761067" y="430742"/>
                  <a:pt x="1803400" y="558800"/>
                </a:cubicBezTo>
                <a:cubicBezTo>
                  <a:pt x="1845733" y="686858"/>
                  <a:pt x="1864783" y="892175"/>
                  <a:pt x="1905000" y="1022350"/>
                </a:cubicBezTo>
                <a:cubicBezTo>
                  <a:pt x="1945217" y="1152525"/>
                  <a:pt x="1986492" y="1240367"/>
                  <a:pt x="2044700" y="1339850"/>
                </a:cubicBezTo>
                <a:cubicBezTo>
                  <a:pt x="2102908" y="1439333"/>
                  <a:pt x="2196042" y="1556808"/>
                  <a:pt x="2254250" y="1619250"/>
                </a:cubicBezTo>
                <a:cubicBezTo>
                  <a:pt x="2312458" y="1681692"/>
                  <a:pt x="2353204" y="1698096"/>
                  <a:pt x="2393950" y="171450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9662" y="53848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Average kinetic energy  </a:t>
            </a:r>
            <a:r>
              <a:rPr lang="en-US" sz="2400">
                <a:latin typeface="Arial Unicode MS"/>
                <a:ea typeface="Arial Unicode MS"/>
                <a:cs typeface="Arial Unicode MS"/>
              </a:rPr>
              <a:t>∝</a:t>
            </a:r>
            <a:r>
              <a:rPr lang="en-US" sz="2400"/>
              <a:t> Temperature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8394" y="58547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Average kinetic energy  </a:t>
            </a:r>
            <a:r>
              <a:rPr lang="en-US" sz="2400">
                <a:latin typeface="Arial Unicode MS"/>
                <a:ea typeface="Arial Unicode MS"/>
                <a:cs typeface="Arial Unicode MS"/>
              </a:rPr>
              <a:t>∝</a:t>
            </a:r>
            <a:r>
              <a:rPr lang="en-US" sz="2400"/>
              <a:t> Reaction rate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5694" y="63246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Reaction rate is temperature dependent!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 animBg="1"/>
      <p:bldP spid="18" grpId="0" animBg="1"/>
      <p:bldP spid="20" grpId="0" animBg="1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644" y="1112838"/>
            <a:ext cx="3405487" cy="366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Rate and Temperature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9662" y="49784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Average kinetic energy  </a:t>
            </a:r>
            <a:r>
              <a:rPr lang="en-US" sz="2400">
                <a:latin typeface="Arial Unicode MS"/>
                <a:ea typeface="Arial Unicode MS"/>
                <a:cs typeface="Arial Unicode MS"/>
              </a:rPr>
              <a:t>∝</a:t>
            </a:r>
            <a:r>
              <a:rPr lang="en-US" sz="2400"/>
              <a:t> Temperature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8394" y="55626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Average kinetic energy  </a:t>
            </a:r>
            <a:r>
              <a:rPr lang="en-US" sz="2400">
                <a:latin typeface="Arial Unicode MS"/>
                <a:ea typeface="Arial Unicode MS"/>
                <a:cs typeface="Arial Unicode MS"/>
              </a:rPr>
              <a:t>∝</a:t>
            </a:r>
            <a:r>
              <a:rPr lang="en-US" sz="2400"/>
              <a:t> Reaction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5694" y="6159500"/>
            <a:ext cx="691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Reaction rate is temperature dependent!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Collisions and Temperature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20162" y="1354992"/>
            <a:ext cx="474393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reaction rate increases with temperature because: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particles collide more frequently.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More particles possess enough energy to overcome the activation energy and react.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second of these effects is much more important!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Only those collisions with enough energy can lead to the chemical reaction.</a:t>
            </a:r>
          </a:p>
        </p:txBody>
      </p:sp>
      <p:grpSp>
        <p:nvGrpSpPr>
          <p:cNvPr id="2" name="Group 59"/>
          <p:cNvGrpSpPr/>
          <p:nvPr/>
        </p:nvGrpSpPr>
        <p:grpSpPr>
          <a:xfrm>
            <a:off x="5042770" y="1666000"/>
            <a:ext cx="3924505" cy="3289565"/>
            <a:chOff x="4290957" y="2209800"/>
            <a:chExt cx="4853044" cy="4067877"/>
          </a:xfrm>
        </p:grpSpPr>
        <p:pic>
          <p:nvPicPr>
            <p:cNvPr id="54" name="Picture 53" descr="energy vs temperatur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2209800"/>
              <a:ext cx="4495799" cy="3993776"/>
            </a:xfrm>
            <a:prstGeom prst="rect">
              <a:avLst/>
            </a:prstGeom>
          </p:spPr>
        </p:pic>
        <p:sp>
          <p:nvSpPr>
            <p:cNvPr id="55" name="Rectangle 3"/>
            <p:cNvSpPr txBox="1">
              <a:spLocks noChangeArrowheads="1"/>
            </p:cNvSpPr>
            <p:nvPr/>
          </p:nvSpPr>
          <p:spPr bwMode="auto">
            <a:xfrm>
              <a:off x="4290957" y="5889469"/>
              <a:ext cx="2605925" cy="38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1600" ker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Kinetic Energy</a:t>
              </a:r>
            </a:p>
          </p:txBody>
        </p:sp>
        <p:sp>
          <p:nvSpPr>
            <p:cNvPr id="56" name="Rectangle 3"/>
            <p:cNvSpPr txBox="1">
              <a:spLocks noChangeArrowheads="1"/>
            </p:cNvSpPr>
            <p:nvPr/>
          </p:nvSpPr>
          <p:spPr bwMode="auto">
            <a:xfrm>
              <a:off x="5791201" y="2803368"/>
              <a:ext cx="2667001" cy="42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lvl="1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ker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Higher temperature</a:t>
              </a:r>
            </a:p>
          </p:txBody>
        </p:sp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6553201" y="3962400"/>
              <a:ext cx="2590800" cy="66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lvl="1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1600" ker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Fraction with enough energy to react</a:t>
              </a:r>
            </a:p>
          </p:txBody>
        </p:sp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5334001" y="2269968"/>
              <a:ext cx="2667001" cy="42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lvl="1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Lower temperature</a:t>
              </a:r>
            </a:p>
          </p:txBody>
        </p:sp>
        <p:sp>
          <p:nvSpPr>
            <p:cNvPr id="59" name="Rectangle 3"/>
            <p:cNvSpPr txBox="1">
              <a:spLocks noChangeArrowheads="1"/>
            </p:cNvSpPr>
            <p:nvPr/>
          </p:nvSpPr>
          <p:spPr bwMode="auto">
            <a:xfrm rot="16200000">
              <a:off x="3561667" y="4146994"/>
              <a:ext cx="1854201" cy="38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lvl="1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1600" ker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# of molecules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69642" y="764391"/>
            <a:ext cx="47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Kinetic energy </a:t>
            </a:r>
            <a:r>
              <a:rPr lang="en-US" sz="240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/>
              <a:t> Vibration energy</a:t>
            </a:r>
          </a:p>
        </p:txBody>
      </p:sp>
      <p:graphicFrame>
        <p:nvGraphicFramePr>
          <p:cNvPr id="120833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251200" y="5181600"/>
          <a:ext cx="260667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0" name="Equation" r:id="rId4" imgW="23157000" imgH="6491160" progId="Equation.3">
                  <p:embed/>
                </p:oleObj>
              </mc:Choice>
              <mc:Fallback>
                <p:oleObj name="Equation" r:id="rId4" imgW="23157000" imgH="6491160" progId="Equation.3">
                  <p:embed/>
                  <p:pic>
                    <p:nvPicPr>
                      <p:cNvPr id="0" name="Picture 1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1200" y="5181600"/>
                        <a:ext cx="260667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2829548" y="6101834"/>
            <a:ext cx="348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ker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Arrhenius equation</a:t>
            </a:r>
            <a:endParaRPr lang="en-US" sz="280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Arrhenius Equation</a:t>
            </a:r>
          </a:p>
        </p:txBody>
      </p:sp>
      <p:graphicFrame>
        <p:nvGraphicFramePr>
          <p:cNvPr id="120833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248025" y="819150"/>
          <a:ext cx="260667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7" name="Equation" r:id="rId3" imgW="952560" imgH="254160" progId="Equation.3">
                  <p:embed/>
                </p:oleObj>
              </mc:Choice>
              <mc:Fallback>
                <p:oleObj name="Equation" r:id="rId3" imgW="952560" imgH="254160" progId="Equation.3">
                  <p:embed/>
                  <p:pic>
                    <p:nvPicPr>
                      <p:cNvPr id="0" name="Picture 1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8025" y="819150"/>
                        <a:ext cx="260667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242351" y="1739900"/>
            <a:ext cx="4352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/>
              <a:t>E</a:t>
            </a:r>
            <a:r>
              <a:rPr lang="en-US" sz="2400" b="1" i="1" baseline="-25000"/>
              <a:t>a</a:t>
            </a:r>
            <a:r>
              <a:rPr lang="en-US" sz="2400" i="1"/>
              <a:t> </a:t>
            </a:r>
            <a:r>
              <a:rPr lang="en-US" sz="2400"/>
              <a:t>is the activation energy (J/mol)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29651" y="2432050"/>
            <a:ext cx="4749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/>
              <a:t>R</a:t>
            </a:r>
            <a:r>
              <a:rPr lang="en-US" sz="2400"/>
              <a:t> is the gas constant (8.314 J/</a:t>
            </a:r>
            <a:r>
              <a:rPr lang="en-US" sz="2400" err="1"/>
              <a:t>K</a:t>
            </a:r>
            <a:r>
              <a:rPr lang="en-US" sz="2400" err="1">
                <a:cs typeface="Arial" charset="0"/>
              </a:rPr>
              <a:t>•mol</a:t>
            </a:r>
            <a:r>
              <a:rPr lang="en-US" sz="2400">
                <a:cs typeface="Arial" charset="0"/>
              </a:rPr>
              <a:t>)</a:t>
            </a:r>
            <a:endParaRPr lang="en-US" sz="2400" i="1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255051" y="3100388"/>
            <a:ext cx="4294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/>
              <a:t>T</a:t>
            </a:r>
            <a:r>
              <a:rPr lang="en-US" sz="2400"/>
              <a:t> is the absolute temperature (K)</a:t>
            </a:r>
            <a:endParaRPr lang="en-US" sz="2400" i="1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216951" y="3768725"/>
            <a:ext cx="37928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/>
              <a:t>A</a:t>
            </a:r>
            <a:r>
              <a:rPr lang="en-US" sz="2400"/>
              <a:t> is the frequency factor </a:t>
            </a:r>
          </a:p>
          <a:p>
            <a:r>
              <a:rPr lang="en-US" sz="2400"/>
              <a:t>	(~collision frequency)</a:t>
            </a:r>
            <a:endParaRPr lang="en-US" sz="2400" i="1"/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7959" y="1671320"/>
            <a:ext cx="2473641" cy="266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707074" y="4706739"/>
            <a:ext cx="179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Temperature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564890" y="458978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853374" y="4706739"/>
            <a:ext cx="189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Rate constant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812790" y="458978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79503" y="4706739"/>
            <a:ext cx="1841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Reaction rate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8100819" y="458978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072074" y="5544939"/>
            <a:ext cx="2367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Activation energy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564890" y="5427980"/>
            <a:ext cx="0" cy="63817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853374" y="5544939"/>
            <a:ext cx="189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Rate constant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812790" y="542798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179503" y="5544939"/>
            <a:ext cx="1841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Reaction rate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100819" y="5427980"/>
            <a:ext cx="0" cy="6381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04511" y="6274415"/>
            <a:ext cx="6696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The rate constant is temperature and E</a:t>
            </a:r>
            <a:r>
              <a:rPr lang="en-US" sz="2400" baseline="-25000"/>
              <a:t>a</a:t>
            </a:r>
            <a:r>
              <a:rPr lang="en-US" sz="2400"/>
              <a:t> dependent!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  <p:bldP spid="32" grpId="0"/>
      <p:bldP spid="34" grpId="0"/>
      <p:bldP spid="36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11C45-1258-4161-A8C6-A355519A833E}" type="slidenum">
              <a:rPr lang="en-US"/>
              <a:pPr>
                <a:defRPr/>
              </a:pPr>
              <a:t>2</a:t>
            </a:fld>
            <a:endParaRPr lang="en-US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49461" y="224970"/>
            <a:ext cx="1431925" cy="457200"/>
            <a:chOff x="2434" y="2137"/>
            <a:chExt cx="902" cy="288"/>
          </a:xfrm>
        </p:grpSpPr>
        <p:sp>
          <p:nvSpPr>
            <p:cNvPr id="7192" name="Text Box 4"/>
            <p:cNvSpPr txBox="1">
              <a:spLocks noChangeArrowheads="1"/>
            </p:cNvSpPr>
            <p:nvPr/>
          </p:nvSpPr>
          <p:spPr bwMode="auto">
            <a:xfrm>
              <a:off x="2434" y="2137"/>
              <a:ext cx="9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A          </a:t>
              </a:r>
              <a:r>
                <a:rPr lang="en-US" alt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193" name="Line 5"/>
            <p:cNvSpPr>
              <a:spLocks noChangeShapeType="1"/>
            </p:cNvSpPr>
            <p:nvPr/>
          </p:nvSpPr>
          <p:spPr bwMode="auto">
            <a:xfrm>
              <a:off x="2712" y="228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448821" y="3829735"/>
            <a:ext cx="1824037" cy="879475"/>
            <a:chOff x="518" y="3200"/>
            <a:chExt cx="1149" cy="554"/>
          </a:xfrm>
        </p:grpSpPr>
        <p:sp>
          <p:nvSpPr>
            <p:cNvPr id="7187" name="Text Box 9"/>
            <p:cNvSpPr txBox="1">
              <a:spLocks noChangeArrowheads="1"/>
            </p:cNvSpPr>
            <p:nvPr/>
          </p:nvSpPr>
          <p:spPr bwMode="auto">
            <a:xfrm>
              <a:off x="518" y="33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-</a:t>
              </a:r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200" y="3200"/>
              <a:ext cx="467" cy="554"/>
              <a:chOff x="2054" y="3286"/>
              <a:chExt cx="467" cy="554"/>
            </a:xfrm>
          </p:grpSpPr>
          <p:sp>
            <p:nvSpPr>
              <p:cNvPr id="7189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[A]</a:t>
                </a:r>
              </a:p>
            </p:txBody>
          </p:sp>
          <p:sp>
            <p:nvSpPr>
              <p:cNvPr id="7190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7191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1444058" y="4931460"/>
            <a:ext cx="1824038" cy="879475"/>
            <a:chOff x="624" y="2998"/>
            <a:chExt cx="1149" cy="554"/>
          </a:xfrm>
        </p:grpSpPr>
        <p:sp>
          <p:nvSpPr>
            <p:cNvPr id="7182" name="Text Box 15"/>
            <p:cNvSpPr txBox="1">
              <a:spLocks noChangeArrowheads="1"/>
            </p:cNvSpPr>
            <p:nvPr/>
          </p:nvSpPr>
          <p:spPr bwMode="auto">
            <a:xfrm>
              <a:off x="624" y="3135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306" y="2998"/>
              <a:ext cx="467" cy="554"/>
              <a:chOff x="2054" y="3286"/>
              <a:chExt cx="467" cy="554"/>
            </a:xfrm>
          </p:grpSpPr>
          <p:sp>
            <p:nvSpPr>
              <p:cNvPr id="7184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</a:t>
                </a:r>
                <a:r>
                  <a:rPr lang="en-US" altLang="en-US">
                    <a:solidFill>
                      <a:srgbClr val="FF0000"/>
                    </a:solidFill>
                  </a:rPr>
                  <a:t>B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7185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7186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59" y="3575964"/>
            <a:ext cx="4258072" cy="2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8112"/>
            <a:ext cx="12001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78112"/>
            <a:ext cx="12668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916212"/>
            <a:ext cx="11398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78112"/>
            <a:ext cx="12065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878112"/>
            <a:ext cx="1222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878112"/>
            <a:ext cx="11969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878112"/>
            <a:ext cx="12176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2925987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10 red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39652" y="2912771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18 red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3615" y="2939203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24 red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78052" y="2950276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28 red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41702" y="2945037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31 red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95034" y="2950276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33 red</a:t>
            </a:r>
          </a:p>
        </p:txBody>
      </p:sp>
    </p:spTree>
    <p:extLst>
      <p:ext uri="{BB962C8B-B14F-4D97-AF65-F5344CB8AC3E}">
        <p14:creationId xmlns:p14="http://schemas.microsoft.com/office/powerpoint/2010/main" val="132024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08650" y="892416"/>
            <a:ext cx="8298625" cy="1139583"/>
          </a:xfrm>
          <a:prstGeom prst="rect">
            <a:avLst/>
          </a:prstGeom>
        </p:spPr>
        <p:txBody>
          <a:bodyPr/>
          <a:lstStyle/>
          <a:p>
            <a:pPr marL="51435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both are heated to the same temperature,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hich reaction is faster?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955800"/>
            <a:ext cx="851535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9711" y="1302"/>
            <a:ext cx="85836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87480" y="1879600"/>
            <a:ext cx="3048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A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385176" y="1890028"/>
            <a:ext cx="3048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B</a:t>
            </a:r>
          </a:p>
        </p:txBody>
      </p:sp>
      <p:graphicFrame>
        <p:nvGraphicFramePr>
          <p:cNvPr id="259074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260725" y="6057900"/>
          <a:ext cx="260667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91" name="Equation" r:id="rId4" imgW="952560" imgH="254160" progId="Equation.3">
                  <p:embed/>
                </p:oleObj>
              </mc:Choice>
              <mc:Fallback>
                <p:oleObj name="Equation" r:id="rId4" imgW="952560" imgH="254160" progId="Equation.3">
                  <p:embed/>
                  <p:pic>
                    <p:nvPicPr>
                      <p:cNvPr id="0" name="Picture 1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0725" y="6057900"/>
                        <a:ext cx="260667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2514" y="876300"/>
            <a:ext cx="364537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Arrhenius Equation</a:t>
            </a:r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9" y="723900"/>
            <a:ext cx="3023164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691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987425" y="4197350"/>
          <a:ext cx="260667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1" name="Equation" r:id="rId5" imgW="952560" imgH="254160" progId="Equation.3">
                  <p:embed/>
                </p:oleObj>
              </mc:Choice>
              <mc:Fallback>
                <p:oleObj name="Equation" r:id="rId5" imgW="952560" imgH="254160" progId="Equation.3">
                  <p:embed/>
                  <p:pic>
                    <p:nvPicPr>
                      <p:cNvPr id="0" name="Picture 1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425" y="4197350"/>
                        <a:ext cx="260667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4983920" y="4167259"/>
            <a:ext cx="365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FF"/>
                </a:solidFill>
              </a:rPr>
              <a:t>y</a:t>
            </a:r>
            <a:r>
              <a:rPr lang="en-US" sz="2400"/>
              <a:t>    =       </a:t>
            </a:r>
            <a:r>
              <a:rPr lang="en-US" sz="2400">
                <a:solidFill>
                  <a:srgbClr val="7030A0"/>
                </a:solidFill>
              </a:rPr>
              <a:t>m</a:t>
            </a:r>
            <a:r>
              <a:rPr lang="en-US" sz="2400"/>
              <a:t>     •    </a:t>
            </a:r>
            <a:r>
              <a:rPr lang="en-US" sz="2400">
                <a:solidFill>
                  <a:srgbClr val="FFC000"/>
                </a:solidFill>
              </a:rPr>
              <a:t>x</a:t>
            </a:r>
            <a:r>
              <a:rPr lang="en-US" sz="2400"/>
              <a:t>    +   b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91090" y="4725986"/>
            <a:ext cx="3427413" cy="892174"/>
            <a:chOff x="4891090" y="4725986"/>
            <a:chExt cx="3427413" cy="892174"/>
          </a:xfrm>
        </p:grpSpPr>
        <p:grpSp>
          <p:nvGrpSpPr>
            <p:cNvPr id="21" name="Group 19"/>
            <p:cNvGrpSpPr>
              <a:grpSpLocks/>
            </p:cNvGrpSpPr>
            <p:nvPr/>
          </p:nvGrpSpPr>
          <p:grpSpPr bwMode="auto">
            <a:xfrm>
              <a:off x="4891090" y="4725986"/>
              <a:ext cx="3427413" cy="892174"/>
              <a:chOff x="2584" y="2752"/>
              <a:chExt cx="2159" cy="562"/>
            </a:xfrm>
          </p:grpSpPr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2584" y="2888"/>
                <a:ext cx="72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err="1">
                    <a:solidFill>
                      <a:srgbClr val="0000FF"/>
                    </a:solidFill>
                  </a:rPr>
                  <a:t>ln</a:t>
                </a:r>
                <a:r>
                  <a:rPr lang="en-US" sz="2400">
                    <a:solidFill>
                      <a:srgbClr val="0000FF"/>
                    </a:solidFill>
                  </a:rPr>
                  <a:t> </a:t>
                </a:r>
                <a:r>
                  <a:rPr lang="en-US" sz="2400" i="1">
                    <a:solidFill>
                      <a:srgbClr val="0000FF"/>
                    </a:solidFill>
                  </a:rPr>
                  <a:t>k</a:t>
                </a:r>
                <a:r>
                  <a:rPr lang="en-US" sz="2400">
                    <a:solidFill>
                      <a:srgbClr val="0000FF"/>
                    </a:solidFill>
                  </a:rPr>
                  <a:t> </a:t>
                </a:r>
                <a:r>
                  <a:rPr lang="en-US" sz="2400"/>
                  <a:t>=   </a:t>
                </a:r>
                <a:r>
                  <a:rPr lang="en-US" sz="2400">
                    <a:solidFill>
                      <a:srgbClr val="7030A0"/>
                    </a:solidFill>
                  </a:rPr>
                  <a:t>-</a:t>
                </a:r>
              </a:p>
            </p:txBody>
          </p:sp>
          <p:grpSp>
            <p:nvGrpSpPr>
              <p:cNvPr id="23" name="Group 13"/>
              <p:cNvGrpSpPr>
                <a:grpSpLocks/>
              </p:cNvGrpSpPr>
              <p:nvPr/>
            </p:nvGrpSpPr>
            <p:grpSpPr bwMode="auto">
              <a:xfrm>
                <a:off x="3288" y="2752"/>
                <a:ext cx="274" cy="562"/>
                <a:chOff x="3230" y="3289"/>
                <a:chExt cx="274" cy="562"/>
              </a:xfrm>
            </p:grpSpPr>
            <p:sp>
              <p:nvSpPr>
                <p:cNvPr id="4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230" y="3289"/>
                  <a:ext cx="274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>
                      <a:solidFill>
                        <a:srgbClr val="7030A0"/>
                      </a:solidFill>
                    </a:rPr>
                    <a:t>E</a:t>
                  </a:r>
                  <a:r>
                    <a:rPr lang="en-US" sz="2400" i="1" baseline="-25000">
                      <a:solidFill>
                        <a:srgbClr val="7030A0"/>
                      </a:solidFill>
                    </a:rPr>
                    <a:t>a</a:t>
                  </a:r>
                  <a:endParaRPr lang="en-US" sz="2400" i="1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240" y="3560"/>
                  <a:ext cx="22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>
                      <a:solidFill>
                        <a:srgbClr val="7030A0"/>
                      </a:solidFill>
                    </a:rPr>
                    <a:t>R</a:t>
                  </a:r>
                </a:p>
              </p:txBody>
            </p:sp>
            <p:sp>
              <p:nvSpPr>
                <p:cNvPr id="43" name="Line 12"/>
                <p:cNvSpPr>
                  <a:spLocks noChangeShapeType="1"/>
                </p:cNvSpPr>
                <p:nvPr/>
              </p:nvSpPr>
              <p:spPr bwMode="auto">
                <a:xfrm>
                  <a:off x="3248" y="3584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grpSp>
            <p:nvGrpSpPr>
              <p:cNvPr id="26" name="Group 17"/>
              <p:cNvGrpSpPr>
                <a:grpSpLocks/>
              </p:cNvGrpSpPr>
              <p:nvPr/>
            </p:nvGrpSpPr>
            <p:grpSpPr bwMode="auto">
              <a:xfrm>
                <a:off x="3904" y="2776"/>
                <a:ext cx="240" cy="538"/>
                <a:chOff x="4107" y="3289"/>
                <a:chExt cx="240" cy="538"/>
              </a:xfrm>
            </p:grpSpPr>
            <p:sp>
              <p:nvSpPr>
                <p:cNvPr id="3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131" y="3289"/>
                  <a:ext cx="214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>
                      <a:solidFill>
                        <a:srgbClr val="FFC000"/>
                      </a:solidFill>
                    </a:rPr>
                    <a:t>1</a:t>
                  </a:r>
                </a:p>
              </p:txBody>
            </p:sp>
            <p:sp>
              <p:nvSpPr>
                <p:cNvPr id="3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127" y="3536"/>
                  <a:ext cx="21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400" i="1">
                      <a:solidFill>
                        <a:srgbClr val="FFC000"/>
                      </a:solidFill>
                    </a:rPr>
                    <a:t>T</a:t>
                  </a:r>
                </a:p>
              </p:txBody>
            </p:sp>
            <p:sp>
              <p:nvSpPr>
                <p:cNvPr id="40" name="Line 16"/>
                <p:cNvSpPr>
                  <a:spLocks noChangeShapeType="1"/>
                </p:cNvSpPr>
                <p:nvPr/>
              </p:nvSpPr>
              <p:spPr bwMode="auto">
                <a:xfrm>
                  <a:off x="4107" y="355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4184" y="2888"/>
                <a:ext cx="55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+ </a:t>
                </a:r>
                <a:r>
                  <a:rPr lang="en-US" sz="2400" err="1"/>
                  <a:t>ln</a:t>
                </a:r>
                <a:r>
                  <a:rPr lang="en-US" sz="2400"/>
                  <a:t> </a:t>
                </a:r>
                <a:r>
                  <a:rPr lang="en-US" sz="2400" i="1"/>
                  <a:t>A</a:t>
                </a:r>
                <a:endParaRPr lang="en-US" sz="2400"/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6580959" y="5060434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</a:rPr>
                <a:t>•</a:t>
              </a:r>
              <a:endParaRPr lang="en-US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1003300" y="5759069"/>
            <a:ext cx="709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70C0"/>
              </a:buClr>
              <a:buSzPct val="65000"/>
              <a:defRPr/>
            </a:pP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activation energy can be determined by plotting the natural log of the rate constant vs. the inverse temperature.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21EB2-FD9C-48CF-A420-4A56CA3F50C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2110341" y="825984"/>
            <a:ext cx="46074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Alternate Forms of the Arrhenius Equation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740118" y="5481122"/>
            <a:ext cx="761894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FF0000"/>
                </a:solidFill>
              </a:rPr>
              <a:t>If we know </a:t>
            </a:r>
            <a:r>
              <a:rPr lang="en-US" sz="2000" i="1">
                <a:solidFill>
                  <a:srgbClr val="FF0000"/>
                </a:solidFill>
              </a:rPr>
              <a:t>E</a:t>
            </a:r>
            <a:r>
              <a:rPr lang="en-US" sz="2000" baseline="-25000">
                <a:solidFill>
                  <a:srgbClr val="FF0000"/>
                </a:solidFill>
              </a:rPr>
              <a:t>a</a:t>
            </a:r>
            <a:r>
              <a:rPr lang="en-US" sz="2000">
                <a:solidFill>
                  <a:srgbClr val="FF0000"/>
                </a:solidFill>
              </a:rPr>
              <a:t> and </a:t>
            </a:r>
            <a:r>
              <a:rPr lang="en-US" sz="2000" i="1">
                <a:solidFill>
                  <a:srgbClr val="FF0000"/>
                </a:solidFill>
              </a:rPr>
              <a:t>k</a:t>
            </a:r>
            <a:r>
              <a:rPr lang="en-US" sz="2000" baseline="-25000">
                <a:solidFill>
                  <a:srgbClr val="FF0000"/>
                </a:solidFill>
              </a:rPr>
              <a:t>1</a:t>
            </a:r>
            <a:r>
              <a:rPr lang="en-US" sz="2000" i="1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0000"/>
                </a:solidFill>
              </a:rPr>
              <a:t>at one temperature we can predict </a:t>
            </a:r>
            <a:r>
              <a:rPr lang="en-US" sz="2000" i="1">
                <a:solidFill>
                  <a:srgbClr val="FF0000"/>
                </a:solidFill>
              </a:rPr>
              <a:t>k</a:t>
            </a:r>
            <a:r>
              <a:rPr lang="en-US" sz="2000" baseline="-25000">
                <a:solidFill>
                  <a:srgbClr val="FF0000"/>
                </a:solidFill>
              </a:rPr>
              <a:t>2</a:t>
            </a:r>
            <a:r>
              <a:rPr lang="en-US" sz="2000">
                <a:solidFill>
                  <a:srgbClr val="FF0000"/>
                </a:solidFill>
              </a:rPr>
              <a:t> at another T.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FF0000"/>
                </a:solidFill>
              </a:rPr>
              <a:t>If we know </a:t>
            </a:r>
            <a:r>
              <a:rPr lang="en-US" sz="2000" i="1">
                <a:solidFill>
                  <a:srgbClr val="FF0000"/>
                </a:solidFill>
              </a:rPr>
              <a:t>k</a:t>
            </a:r>
            <a:r>
              <a:rPr lang="en-US" sz="2000" baseline="-25000">
                <a:solidFill>
                  <a:srgbClr val="FF0000"/>
                </a:solidFill>
              </a:rPr>
              <a:t>1</a:t>
            </a:r>
            <a:r>
              <a:rPr lang="en-US" sz="2000" i="1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0000"/>
                </a:solidFill>
              </a:rPr>
              <a:t>at one temperature and </a:t>
            </a:r>
            <a:r>
              <a:rPr lang="en-US" sz="2000" i="1">
                <a:solidFill>
                  <a:srgbClr val="FF0000"/>
                </a:solidFill>
              </a:rPr>
              <a:t>k</a:t>
            </a:r>
            <a:r>
              <a:rPr lang="en-US" sz="2000" baseline="-25000">
                <a:solidFill>
                  <a:srgbClr val="FF0000"/>
                </a:solidFill>
              </a:rPr>
              <a:t>2</a:t>
            </a:r>
            <a:r>
              <a:rPr lang="en-US" sz="2000">
                <a:solidFill>
                  <a:srgbClr val="FF0000"/>
                </a:solidFill>
              </a:rPr>
              <a:t> at another T we can find </a:t>
            </a:r>
            <a:r>
              <a:rPr lang="en-US" sz="2000" i="1">
                <a:solidFill>
                  <a:srgbClr val="FF0000"/>
                </a:solidFill>
              </a:rPr>
              <a:t>E</a:t>
            </a:r>
            <a:r>
              <a:rPr lang="en-US" sz="2000" baseline="-25000">
                <a:solidFill>
                  <a:srgbClr val="FF0000"/>
                </a:solidFill>
              </a:rPr>
              <a:t>a</a:t>
            </a:r>
            <a:r>
              <a:rPr lang="en-US" sz="20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5538" name="Picture 2" descr="http://assets.openstudy.com/updates/attachments/52fd8a2ee4b0332f69f76626-kinzan-1392350446610-sl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098" y="1846769"/>
            <a:ext cx="1876742" cy="87037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14800" y="1584082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Slope = change in y/the change in x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Arrhenius Equation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563" y="2979738"/>
            <a:ext cx="2761771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15063" y="3805238"/>
            <a:ext cx="45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4224337"/>
            <a:ext cx="2852207" cy="9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14" y="1612900"/>
            <a:ext cx="364537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757239"/>
            <a:ext cx="8807450" cy="24685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Arial" charset="0"/>
              </a:rPr>
              <a:t>The rate constant of a first-order reaction is 3.46 × 10</a:t>
            </a:r>
            <a:r>
              <a:rPr lang="en-US" baseline="30000">
                <a:latin typeface="Arial" charset="0"/>
              </a:rPr>
              <a:t>−2</a:t>
            </a:r>
            <a:r>
              <a:rPr lang="en-US">
                <a:latin typeface="Arial" charset="0"/>
              </a:rPr>
              <a:t> s</a:t>
            </a:r>
            <a:r>
              <a:rPr lang="en-US" baseline="30000">
                <a:latin typeface="Arial" charset="0"/>
              </a:rPr>
              <a:t>−1</a:t>
            </a:r>
            <a:r>
              <a:rPr lang="en-US">
                <a:latin typeface="Arial" charset="0"/>
              </a:rPr>
              <a:t> at 298 K.  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What is the rate constant at 350 K if the activation energy for the reaction is 50.2 kJ/mol?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259" y="3132137"/>
            <a:ext cx="2852207" cy="9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638" y="4681538"/>
            <a:ext cx="497205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075588" y="5619234"/>
            <a:ext cx="2427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sz="2400" baseline="-2500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sz="2400">
                <a:solidFill>
                  <a:prstClr val="black"/>
                </a:solidFill>
                <a:latin typeface="Arial" charset="0"/>
              </a:rPr>
              <a:t> = 50.2 kJ/mol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i="1">
                <a:solidFill>
                  <a:srgbClr val="109769"/>
                </a:solidFill>
                <a:latin typeface="Arial" charset="0"/>
              </a:rPr>
              <a:t>Solution</a:t>
            </a:r>
            <a:r>
              <a:rPr lang="en-US" b="1" i="1">
                <a:latin typeface="Arial" charset="0"/>
              </a:rPr>
              <a:t>  </a:t>
            </a:r>
            <a:r>
              <a:rPr lang="en-US">
                <a:latin typeface="Arial" charset="0"/>
              </a:rPr>
              <a:t>The data are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Substituting: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338" y="1227138"/>
            <a:ext cx="497205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1582" y="3910014"/>
            <a:ext cx="6634162" cy="7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259" y="2789238"/>
            <a:ext cx="2852207" cy="94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82852" y="2088634"/>
            <a:ext cx="2427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sz="2400" baseline="-2500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sz="2400">
                <a:solidFill>
                  <a:prstClr val="black"/>
                </a:solidFill>
                <a:latin typeface="Arial" charset="0"/>
              </a:rPr>
              <a:t> = 50.2 kJ/mol</a:t>
            </a:r>
            <a:endParaRPr lang="en-US" sz="240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1582" y="4893090"/>
            <a:ext cx="4094162" cy="174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2" y="1524000"/>
            <a:ext cx="6529388" cy="131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696" y="990600"/>
            <a:ext cx="871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1) Molecules Must Collide </a:t>
            </a:r>
            <a:r>
              <a:rPr lang="en-US" sz="2800">
                <a:solidFill>
                  <a:srgbClr val="FF0000"/>
                </a:solidFill>
              </a:rPr>
              <a:t>(concentration dependence)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44" y="29865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2) Have enough energy to make and break bonds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350" y="3591003"/>
            <a:ext cx="5792661" cy="253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88858" y="3425580"/>
            <a:ext cx="204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O and O</a:t>
            </a:r>
            <a:r>
              <a:rPr lang="en-US" sz="2000" baseline="-25000"/>
              <a:t>3</a:t>
            </a:r>
            <a:r>
              <a:rPr lang="en-US" sz="2000"/>
              <a:t> collide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9432" y="4697096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Bond breaking (requires energy)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7124" y="4822201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Bond making (releases energy)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616" y="62665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3) Have the correct orientation to react.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65900" y="4535854"/>
            <a:ext cx="2501900" cy="1623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Collisions + energy alone do not guarantee a reaction!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4495800"/>
            <a:ext cx="9082088" cy="2162175"/>
            <a:chOff x="-14288" y="1587500"/>
            <a:chExt cx="9082088" cy="2162175"/>
          </a:xfrm>
        </p:grpSpPr>
        <p:pic>
          <p:nvPicPr>
            <p:cNvPr id="41993" name="Picture 103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4288" y="2049463"/>
              <a:ext cx="4476751" cy="170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4" name="Picture 103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2020888"/>
              <a:ext cx="4648200" cy="168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7" name="Text Box 1037"/>
            <p:cNvSpPr txBox="1">
              <a:spLocks noChangeArrowheads="1"/>
            </p:cNvSpPr>
            <p:nvPr/>
          </p:nvSpPr>
          <p:spPr bwMode="auto">
            <a:xfrm>
              <a:off x="3376480" y="1587500"/>
              <a:ext cx="23457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/>
                <a:t>effective collision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963" y="1917700"/>
            <a:ext cx="8940800" cy="2441575"/>
            <a:chOff x="76200" y="3746500"/>
            <a:chExt cx="8940800" cy="2441575"/>
          </a:xfrm>
        </p:grpSpPr>
        <p:pic>
          <p:nvPicPr>
            <p:cNvPr id="41995" name="Picture 103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" y="4308475"/>
              <a:ext cx="4191000" cy="170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8" name="Text Box 1038"/>
            <p:cNvSpPr txBox="1">
              <a:spLocks noChangeArrowheads="1"/>
            </p:cNvSpPr>
            <p:nvPr/>
          </p:nvSpPr>
          <p:spPr bwMode="auto">
            <a:xfrm>
              <a:off x="3274960" y="3746500"/>
              <a:ext cx="257820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/>
                <a:t>ineffective collision</a:t>
              </a:r>
            </a:p>
          </p:txBody>
        </p:sp>
        <p:grpSp>
          <p:nvGrpSpPr>
            <p:cNvPr id="2" name="Group 1040"/>
            <p:cNvGrpSpPr>
              <a:grpSpLocks/>
            </p:cNvGrpSpPr>
            <p:nvPr/>
          </p:nvGrpSpPr>
          <p:grpSpPr bwMode="auto">
            <a:xfrm>
              <a:off x="4343400" y="4267200"/>
              <a:ext cx="4673600" cy="1920875"/>
              <a:chOff x="2736" y="2336"/>
              <a:chExt cx="2944" cy="1210"/>
            </a:xfrm>
          </p:grpSpPr>
          <p:pic>
            <p:nvPicPr>
              <p:cNvPr id="60427" name="Picture 103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52" y="2336"/>
                <a:ext cx="2928" cy="1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8" name="Picture 103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36" y="3360"/>
                <a:ext cx="240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2001" name="Picture 10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125" y="1288256"/>
            <a:ext cx="46386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Molecular Orientation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063" y="691243"/>
            <a:ext cx="610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3) Have the correct orientation to react.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08700" y="1310054"/>
            <a:ext cx="2667000" cy="5314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Form a C-O bond!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6763" y="2061008"/>
            <a:ext cx="444500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800"/>
              <a:t>Arrhenius equations must be modified to</a:t>
            </a: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6" descr="effective collis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00" y="1155700"/>
            <a:ext cx="3619500" cy="4766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099" y="5918200"/>
            <a:ext cx="376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 in 6 collisions effective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Molecular Orientation</a:t>
            </a:r>
          </a:p>
        </p:txBody>
      </p:sp>
      <p:graphicFrame>
        <p:nvGraphicFramePr>
          <p:cNvPr id="2560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457826" y="3083884"/>
          <a:ext cx="297338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Equation" r:id="rId4" imgW="26409240" imgH="7304400" progId="Equation.3">
                  <p:embed/>
                </p:oleObj>
              </mc:Choice>
              <mc:Fallback>
                <p:oleObj name="Equation" r:id="rId4" imgW="26409240" imgH="7304400" progId="Equation.3">
                  <p:embed/>
                  <p:pic>
                    <p:nvPicPr>
                      <p:cNvPr id="0" name="Picture 1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826" y="3083884"/>
                        <a:ext cx="2973387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6189663" y="3895097"/>
            <a:ext cx="196850" cy="431799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924426" y="4397808"/>
            <a:ext cx="2738437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orientation factor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696" y="990600"/>
            <a:ext cx="871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1) Molecules Must Collide </a:t>
            </a:r>
            <a:r>
              <a:rPr lang="en-US" sz="2800">
                <a:solidFill>
                  <a:srgbClr val="FF0000"/>
                </a:solidFill>
              </a:rPr>
              <a:t>(concentration)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644" y="15641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2) Have enough energy to make and break bonds </a:t>
            </a:r>
            <a:r>
              <a:rPr lang="en-US" sz="2800">
                <a:solidFill>
                  <a:srgbClr val="FF0000"/>
                </a:solidFill>
              </a:rPr>
              <a:t>(Temp)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516" y="21136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3) Have the correct orientation to react.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8" y="2967038"/>
            <a:ext cx="3079461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723" y="3914513"/>
            <a:ext cx="4546977" cy="61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445000" y="4551362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305300" y="3967162"/>
            <a:ext cx="2235200" cy="5080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01800" y="3276600"/>
            <a:ext cx="762000" cy="4191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641600" y="6096000"/>
            <a:ext cx="762000" cy="4191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77100" y="4538662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</a:rPr>
              <a:t>Finish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531100" y="3967162"/>
            <a:ext cx="1219200" cy="5080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8899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64163" y="2889250"/>
          <a:ext cx="27447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5" name="Equation" r:id="rId5" imgW="24376680" imgH="6491160" progId="Equation.3">
                  <p:embed/>
                </p:oleObj>
              </mc:Choice>
              <mc:Fallback>
                <p:oleObj name="Equation" r:id="rId5" imgW="24376680" imgH="6491160" progId="Equation.3">
                  <p:embed/>
                  <p:pic>
                    <p:nvPicPr>
                      <p:cNvPr id="0" name="Picture 1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889250"/>
                        <a:ext cx="2744787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ounded Rectangle 23"/>
          <p:cNvSpPr/>
          <p:nvPr/>
        </p:nvSpPr>
        <p:spPr>
          <a:xfrm>
            <a:off x="5181600" y="5297854"/>
            <a:ext cx="3200400" cy="8108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What about everything in between?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7C9B5C-B260-47F9-A433-5C68956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95" y="517143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E081D-3248-4203-A647-455CE5232BE6}"/>
              </a:ext>
            </a:extLst>
          </p:cNvPr>
          <p:cNvSpPr/>
          <p:nvPr/>
        </p:nvSpPr>
        <p:spPr>
          <a:xfrm>
            <a:off x="1206928" y="6296210"/>
            <a:ext cx="1706393" cy="21485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C50841A-CA37-461D-8044-6231FCA0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695" y="54179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2C9B5D-BBF9-4904-A912-1B7EBB6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3615" y="56084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027DDA-52DC-4726-A19D-8EF4325D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8662" y="5855025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21C2D0D-4BA7-4E16-95CF-BCBCBD2F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0281" y="6046358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589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/>
              <a:t>Chemical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895599"/>
          </a:xfrm>
        </p:spPr>
        <p:txBody>
          <a:bodyPr>
            <a:normAutofit/>
          </a:bodyPr>
          <a:lstStyle/>
          <a:p>
            <a:r>
              <a:rPr lang="en-US"/>
              <a:t>Process Dynamics</a:t>
            </a:r>
          </a:p>
          <a:p>
            <a:r>
              <a:rPr lang="en-US"/>
              <a:t>Abstract concept (A to B, orange to clear)</a:t>
            </a:r>
          </a:p>
          <a:p>
            <a:r>
              <a:rPr lang="en-US"/>
              <a:t>Molecules</a:t>
            </a:r>
            <a:endParaRPr lang="en-US" i="1"/>
          </a:p>
          <a:p>
            <a:pPr lvl="1"/>
            <a:r>
              <a:rPr lang="en-US"/>
              <a:t>Have a size and shape.</a:t>
            </a:r>
          </a:p>
          <a:p>
            <a:pPr lvl="1"/>
            <a:r>
              <a:rPr lang="en-US"/>
              <a:t>Have distributions of kinetic energies.</a:t>
            </a:r>
          </a:p>
        </p:txBody>
      </p:sp>
      <p:pic>
        <p:nvPicPr>
          <p:cNvPr id="4" name="Picture 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9028"/>
            <a:ext cx="1098769" cy="188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1070525" cy="18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23" y="1676400"/>
            <a:ext cx="1050353" cy="185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1074559" cy="187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6229705" y="1515070"/>
            <a:ext cx="2058988" cy="879475"/>
            <a:chOff x="1583" y="3238"/>
            <a:chExt cx="1297" cy="554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583" y="3382"/>
              <a:ext cx="7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b="1" i="1"/>
                <a:t>rate</a:t>
              </a:r>
              <a:r>
                <a:rPr lang="en-US" altLang="en-US"/>
                <a:t> = -</a:t>
              </a:r>
            </a:p>
          </p:txBody>
        </p: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2294" y="3238"/>
              <a:ext cx="586" cy="554"/>
              <a:chOff x="2294" y="3238"/>
              <a:chExt cx="586" cy="554"/>
            </a:xfrm>
          </p:grpSpPr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2294" y="3238"/>
                <a:ext cx="47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[A]</a:t>
                </a:r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2384" y="3504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err="1">
                    <a:latin typeface="Symbol" pitchFamily="18" charset="2"/>
                  </a:rPr>
                  <a:t>D</a:t>
                </a:r>
                <a:r>
                  <a:rPr lang="en-US" altLang="en-US" i="1" err="1"/>
                  <a:t>t</a:t>
                </a:r>
                <a:endParaRPr lang="en-US" altLang="en-US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2335" y="3544"/>
                <a:ext cx="54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3693" y="2577405"/>
            <a:ext cx="1678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rate = </a:t>
            </a:r>
            <a:r>
              <a:rPr lang="en-US" altLang="en-US" i="1"/>
              <a:t>k</a:t>
            </a:r>
            <a:r>
              <a:rPr lang="en-US" altLang="en-US"/>
              <a:t> [A]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6493" y="3272135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/>
              <a:t>ln</a:t>
            </a:r>
            <a:r>
              <a:rPr lang="en-US" sz="2400"/>
              <a:t>[A]</a:t>
            </a:r>
            <a:r>
              <a:rPr lang="en-US" sz="2400" baseline="-25000"/>
              <a:t>t</a:t>
            </a:r>
            <a:r>
              <a:rPr lang="en-US" sz="2400"/>
              <a:t> = -k  • t + </a:t>
            </a:r>
            <a:r>
              <a:rPr lang="en-US" sz="2400" err="1"/>
              <a:t>ln</a:t>
            </a:r>
            <a:r>
              <a:rPr lang="en-US" sz="2400"/>
              <a:t>[A]</a:t>
            </a:r>
            <a:r>
              <a:rPr lang="en-US" sz="2400" baseline="-25000"/>
              <a:t>0</a:t>
            </a:r>
            <a:endParaRPr lang="en-US" sz="240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>
                <a:latin typeface="Arial" pitchFamily="34" charset="0"/>
                <a:cs typeface="Arial" pitchFamily="34" charset="0"/>
              </a:rPr>
              <a:t>A  </a:t>
            </a:r>
            <a:r>
              <a:rPr lang="en-US" sz="320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endParaRPr lang="en-US" sz="3200" baseline="-2500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330200" y="901700"/>
            <a:ext cx="8458200" cy="502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Postulate of the transition state theory</a:t>
            </a:r>
            <a:r>
              <a:rPr lang="en-US" altLang="en-U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88975" lvl="1" indent="-350838" algn="l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Reactants form a high energy intermediate,</a:t>
            </a:r>
          </a:p>
          <a:p>
            <a:pPr marL="688975" lvl="1" indent="-350838" algn="l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  <a:buSzPct val="65000"/>
              <a:buFontTx/>
              <a:buNone/>
              <a:defRPr/>
            </a:pPr>
            <a:r>
              <a:rPr lang="en-US" altLang="en-U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the </a:t>
            </a:r>
            <a:r>
              <a:rPr lang="en-US" altLang="en-US" sz="26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transition state</a:t>
            </a:r>
            <a:r>
              <a:rPr lang="en-US" altLang="en-U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which then falls apart</a:t>
            </a:r>
          </a:p>
          <a:p>
            <a:pPr marL="688975" lvl="1" indent="-350838" algn="l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  <a:buSzPct val="65000"/>
              <a:buFontTx/>
              <a:buNone/>
              <a:defRPr/>
            </a:pPr>
            <a:r>
              <a:rPr lang="en-US" altLang="en-U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into the products.</a:t>
            </a:r>
            <a:endParaRPr lang="en-US" altLang="en-US" sz="26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a reaction to occur, the reactants must acquire sufficient energy to form the transition state.</a:t>
            </a:r>
            <a:endParaRPr lang="ru-RU" altLang="en-US" sz="26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88975" lvl="1" indent="-350838" algn="l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is the </a:t>
            </a:r>
            <a:r>
              <a:rPr lang="en-US" altLang="en-US" sz="26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activation energy</a:t>
            </a:r>
            <a:r>
              <a:rPr lang="en-US" altLang="en-U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of the reaction.</a:t>
            </a:r>
            <a:endParaRPr lang="en-US" altLang="en-US" sz="26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transition state is neither reactant nor product, but a transitional species with partial bonds.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reach the </a:t>
            </a:r>
            <a:r>
              <a:rPr lang="en-US" altLang="en-US" sz="2600" b="1" i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transition state</a:t>
            </a:r>
            <a:r>
              <a:rPr lang="en-US" altLang="en-US" sz="26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or</a:t>
            </a:r>
            <a:r>
              <a:rPr lang="en-US" altLang="en-US" sz="2600" b="1" i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activated complex</a:t>
            </a:r>
            <a:r>
              <a:rPr lang="en-US" altLang="en-US" sz="26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 energy of colliding particles should be equal to or greater than the activation energy.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Transition State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Transition State Theory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85825"/>
            <a:ext cx="5715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ransition state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1681168"/>
            <a:ext cx="6248399" cy="3371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4576768"/>
            <a:ext cx="20574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>
                <a:latin typeface="Arial" pitchFamily="34" charset="0"/>
                <a:cs typeface="Arial" pitchFamily="34" charset="0"/>
              </a:rPr>
              <a:t>Reactants</a:t>
            </a:r>
            <a:endParaRPr lang="en-US" altLang="en-US" sz="2600" ker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05200" y="1681168"/>
            <a:ext cx="1004999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S-product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0" y="4881568"/>
            <a:ext cx="3137647" cy="1326776"/>
          </a:xfrm>
          <a:prstGeom prst="rect">
            <a:avLst/>
          </a:prstGeom>
        </p:spPr>
      </p:pic>
      <p:pic>
        <p:nvPicPr>
          <p:cNvPr id="13" name="Picture 12" descr="TS-reactant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05168"/>
            <a:ext cx="2779059" cy="13267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96000" y="6176968"/>
            <a:ext cx="20574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>
                <a:latin typeface="Arial" pitchFamily="34" charset="0"/>
                <a:cs typeface="Arial" pitchFamily="34" charset="0"/>
              </a:rPr>
              <a:t>Products</a:t>
            </a:r>
            <a:endParaRPr lang="en-US" altLang="en-US" sz="2600" ker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TS-T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3600" y="995368"/>
            <a:ext cx="1963271" cy="13267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55800" y="1223968"/>
            <a:ext cx="25908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>
                <a:latin typeface="Arial" pitchFamily="34" charset="0"/>
                <a:cs typeface="Arial" pitchFamily="34" charset="0"/>
              </a:rPr>
              <a:t>Transition State</a:t>
            </a:r>
            <a:endParaRPr lang="en-US" altLang="en-US" sz="2600" ker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1600" y="3124200"/>
            <a:ext cx="304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3352800" y="2438400"/>
            <a:ext cx="1371600" cy="1588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962400" y="2286000"/>
            <a:ext cx="685800" cy="4524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 i="1"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600" baseline="-25000">
                <a:latin typeface="Arial" pitchFamily="34" charset="0"/>
                <a:cs typeface="Arial" pitchFamily="34" charset="0"/>
              </a:rPr>
              <a:t>a</a:t>
            </a:r>
            <a:endParaRPr lang="en-US" altLang="en-US" sz="2600" kern="0" baseline="-25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3733800" y="4876800"/>
            <a:ext cx="3810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162874" y="3999486"/>
            <a:ext cx="1752600" cy="2029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38600" y="3738568"/>
            <a:ext cx="685800" cy="4524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defRPr/>
            </a:pPr>
            <a:r>
              <a:rPr lang="en-US" altLang="en-US" sz="260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US" altLang="en-US" sz="2600" i="1">
                <a:latin typeface="Arial" pitchFamily="34" charset="0"/>
                <a:cs typeface="Arial" pitchFamily="34" charset="0"/>
              </a:rPr>
              <a:t>H</a:t>
            </a:r>
            <a:endParaRPr lang="en-US" altLang="en-US" sz="2600" kern="0" baseline="-25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Transition State Theory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609600" y="3776599"/>
            <a:ext cx="79248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lvl="0" indent="-342900" eaLnBrk="1" hangingPunct="1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>
                <a:latin typeface="Arial" pitchFamily="34" charset="0"/>
                <a:cs typeface="Arial" pitchFamily="34" charset="0"/>
              </a:rPr>
              <a:t>The transition state “cannot” be isolated, because its lifetime is very short.</a:t>
            </a:r>
          </a:p>
          <a:p>
            <a:pPr marL="342900" lvl="0" indent="-3429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>
                <a:latin typeface="Arial" pitchFamily="34" charset="0"/>
                <a:cs typeface="Arial" pitchFamily="34" charset="0"/>
              </a:rPr>
              <a:t>For a very long time since postulating this theory, the transition state even could not be observed.</a:t>
            </a:r>
            <a:endParaRPr lang="en-US" altLang="en-US" sz="2000" kern="0">
              <a:latin typeface="Arial" pitchFamily="34" charset="0"/>
              <a:cs typeface="Arial" pitchFamily="34" charset="0"/>
            </a:endParaRPr>
          </a:p>
          <a:p>
            <a:pPr marL="342900" lvl="0" indent="-3429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>
                <a:latin typeface="Arial" pitchFamily="34" charset="0"/>
                <a:cs typeface="Arial" pitchFamily="34" charset="0"/>
              </a:rPr>
              <a:t>The development of the ultrafast (</a:t>
            </a:r>
            <a:r>
              <a:rPr lang="en-US" altLang="en-US" sz="2000" err="1">
                <a:latin typeface="Arial" pitchFamily="34" charset="0"/>
                <a:cs typeface="Arial" pitchFamily="34" charset="0"/>
              </a:rPr>
              <a:t>femtosecond</a:t>
            </a:r>
            <a:r>
              <a:rPr lang="en-US" altLang="en-US" sz="2000">
                <a:latin typeface="Arial" pitchFamily="34" charset="0"/>
                <a:cs typeface="Arial" pitchFamily="34" charset="0"/>
              </a:rPr>
              <a:t>) spectroscopy allows the direct study of this state.</a:t>
            </a:r>
          </a:p>
          <a:p>
            <a:pPr marL="342900" lvl="0" indent="-342900" eaLnBrk="1" hangingPunct="1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000" kern="0">
                <a:latin typeface="Arial" pitchFamily="34" charset="0"/>
                <a:cs typeface="Arial" pitchFamily="34" charset="0"/>
              </a:rPr>
              <a:t>If you understand the transition state maybe you can use it to lower the activation energy (increase rate).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83776" y="1231900"/>
            <a:ext cx="8776447" cy="2209800"/>
            <a:chOff x="183776" y="3967168"/>
            <a:chExt cx="8776447" cy="2209800"/>
          </a:xfrm>
        </p:grpSpPr>
        <p:pic>
          <p:nvPicPr>
            <p:cNvPr id="7" name="Picture 6" descr="transition state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776" y="4235824"/>
              <a:ext cx="8776447" cy="13267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2000" y="5724536"/>
              <a:ext cx="2057400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defRPr/>
              </a:pPr>
              <a:r>
                <a:rPr lang="en-US" altLang="en-US" sz="2600">
                  <a:latin typeface="Arial" pitchFamily="34" charset="0"/>
                  <a:cs typeface="Arial" pitchFamily="34" charset="0"/>
                </a:rPr>
                <a:t>Reactants</a:t>
              </a:r>
              <a:endParaRPr lang="en-US" altLang="en-US" sz="2600" ker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76600" y="5719768"/>
              <a:ext cx="2667000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defRPr/>
              </a:pPr>
              <a:r>
                <a:rPr lang="en-US" altLang="en-US" sz="2600">
                  <a:latin typeface="Arial" pitchFamily="34" charset="0"/>
                  <a:cs typeface="Arial" pitchFamily="34" charset="0"/>
                </a:rPr>
                <a:t>Transition state</a:t>
              </a:r>
              <a:endParaRPr lang="en-US" altLang="en-US" sz="2600" ker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48400" y="5715000"/>
              <a:ext cx="2057400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defRPr/>
              </a:pPr>
              <a:r>
                <a:rPr lang="en-US" altLang="en-US" sz="2600">
                  <a:latin typeface="Arial" pitchFamily="34" charset="0"/>
                  <a:cs typeface="Arial" pitchFamily="34" charset="0"/>
                </a:rPr>
                <a:t>Products</a:t>
              </a:r>
              <a:endParaRPr lang="en-US" altLang="en-US" sz="2600" ker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Double Bracket 10"/>
            <p:cNvSpPr/>
            <p:nvPr/>
          </p:nvSpPr>
          <p:spPr>
            <a:xfrm>
              <a:off x="3429000" y="4267200"/>
              <a:ext cx="1981200" cy="1295400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57800" y="3967168"/>
              <a:ext cx="381000" cy="452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defRPr/>
              </a:pPr>
              <a:r>
                <a:rPr lang="en-US" altLang="en-US" sz="2600">
                  <a:latin typeface="Arial" pitchFamily="34" charset="0"/>
                  <a:cs typeface="Arial" pitchFamily="34" charset="0"/>
                </a:rPr>
                <a:t>–</a:t>
              </a:r>
              <a:endParaRPr lang="en-US" altLang="en-US" sz="2600" ker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09600" y="774700"/>
            <a:ext cx="792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200" baseline="3000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320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+  CH</a:t>
            </a:r>
            <a:r>
              <a:rPr lang="en-US" sz="3200" baseline="-2500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Cl          </a:t>
            </a:r>
            <a:r>
              <a:rPr lang="en-US" sz="320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      CH</a:t>
            </a:r>
            <a:r>
              <a:rPr lang="en-US" sz="3200" baseline="-2500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320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  +  Cl</a:t>
            </a:r>
            <a:r>
              <a:rPr lang="en-US" sz="3200" baseline="30000">
                <a:solidFill>
                  <a:schemeClr val="hlin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–</a:t>
            </a:r>
            <a:endParaRPr lang="en-US" sz="3200" baseline="-25000">
              <a:solidFill>
                <a:schemeClr val="hlink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Transition State Theory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/>
              <a:t>Reaction Mechanism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0" y="928598"/>
            <a:ext cx="8470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	</a:t>
            </a:r>
            <a:r>
              <a:rPr lang="en-US" sz="2400" b="1">
                <a:solidFill>
                  <a:srgbClr val="00197D"/>
                </a:solidFill>
              </a:rPr>
              <a:t>Reaction mechanism- </a:t>
            </a:r>
            <a:r>
              <a:rPr lang="en-US" sz="2400"/>
              <a:t>step-by-step process that occurs on a molecular level as reactants change into products</a:t>
            </a:r>
            <a:r>
              <a:rPr lang="en-US" sz="240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44388" name="Picture 4" descr="http://research.cm.utexas.edu/nbauld/teach/ch610bnotes/ch21_files/image04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675" y="3462338"/>
            <a:ext cx="5876926" cy="3060899"/>
          </a:xfrm>
          <a:prstGeom prst="rect">
            <a:avLst/>
          </a:prstGeom>
          <a:noFill/>
        </p:spPr>
      </p:pic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4351" y="1857375"/>
            <a:ext cx="2792412" cy="9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5397500" y="2046654"/>
            <a:ext cx="2857500" cy="785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000">
                <a:solidFill>
                  <a:prstClr val="black"/>
                </a:solidFill>
              </a:rPr>
              <a:t>Range of syntheses from aspirin to heroin.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8470" y="2695235"/>
            <a:ext cx="4847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240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+ B </a:t>
            </a:r>
            <a:r>
              <a:rPr lang="en-US" sz="240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  2C</a:t>
            </a:r>
            <a:endParaRPr lang="en-US" sz="2400" baseline="-2500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144" y="5019676"/>
            <a:ext cx="5811837" cy="88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889000" y="1849438"/>
            <a:ext cx="7404100" cy="403066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24163" y="698501"/>
            <a:ext cx="3454400" cy="584201"/>
            <a:chOff x="912" y="480"/>
            <a:chExt cx="2176" cy="368"/>
          </a:xfrm>
        </p:grpSpPr>
        <p:sp>
          <p:nvSpPr>
            <p:cNvPr id="62473" name="Text Box 6"/>
            <p:cNvSpPr txBox="1">
              <a:spLocks noChangeArrowheads="1"/>
            </p:cNvSpPr>
            <p:nvPr/>
          </p:nvSpPr>
          <p:spPr bwMode="auto">
            <a:xfrm>
              <a:off x="912" y="480"/>
              <a:ext cx="217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2NO + O</a:t>
              </a:r>
              <a:r>
                <a:rPr lang="en-US" sz="3200" baseline="-25000"/>
                <a:t>2</a:t>
              </a:r>
              <a:r>
                <a:rPr lang="en-US" sz="3200"/>
                <a:t>         2NO</a:t>
              </a:r>
              <a:r>
                <a:rPr lang="en-US" sz="3200" baseline="-25000"/>
                <a:t>2</a:t>
              </a:r>
              <a:endParaRPr lang="en-US" sz="3200"/>
            </a:p>
          </p:txBody>
        </p:sp>
        <p:sp>
          <p:nvSpPr>
            <p:cNvPr id="62474" name="Line 7"/>
            <p:cNvSpPr>
              <a:spLocks noChangeShapeType="1"/>
            </p:cNvSpPr>
            <p:nvPr/>
          </p:nvSpPr>
          <p:spPr bwMode="auto">
            <a:xfrm>
              <a:off x="2047" y="671"/>
              <a:ext cx="2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900" y="2555875"/>
            <a:ext cx="38576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7863" y="3311526"/>
            <a:ext cx="4484600" cy="78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2975" y="4229100"/>
            <a:ext cx="55721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Mechanism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700" y="7239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Overall Reaction: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308100" y="5972175"/>
            <a:ext cx="673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The reaction mechanism is a sequence of </a:t>
            </a:r>
            <a:r>
              <a:rPr lang="en-US" sz="2400" b="1">
                <a:solidFill>
                  <a:srgbClr val="0000FF"/>
                </a:solidFill>
              </a:rPr>
              <a:t>elementary steps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that leads to product formation.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800" y="2616200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Step 1: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9800" y="4356100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Step 2: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1800" y="1219200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8400" y="1219200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06700" y="187483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/>
              <a:t>Reaction Mechanism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  <p:bldP spid="15" grpId="0"/>
      <p:bldP spid="16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06863" y="2794001"/>
            <a:ext cx="3827464" cy="584201"/>
            <a:chOff x="912" y="480"/>
            <a:chExt cx="2411" cy="368"/>
          </a:xfrm>
        </p:grpSpPr>
        <p:sp>
          <p:nvSpPr>
            <p:cNvPr id="62473" name="Text Box 6"/>
            <p:cNvSpPr txBox="1">
              <a:spLocks noChangeArrowheads="1"/>
            </p:cNvSpPr>
            <p:nvPr/>
          </p:nvSpPr>
          <p:spPr bwMode="auto">
            <a:xfrm>
              <a:off x="912" y="480"/>
              <a:ext cx="241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2NO + O</a:t>
              </a:r>
              <a:r>
                <a:rPr lang="en-US" sz="3200" baseline="-25000"/>
                <a:t>2</a:t>
              </a:r>
              <a:r>
                <a:rPr lang="en-US" sz="3200"/>
                <a:t>             2NO</a:t>
              </a:r>
              <a:r>
                <a:rPr lang="en-US" sz="3200" baseline="-25000"/>
                <a:t>2</a:t>
              </a:r>
              <a:endParaRPr lang="en-US" sz="3200"/>
            </a:p>
          </p:txBody>
        </p:sp>
        <p:sp>
          <p:nvSpPr>
            <p:cNvPr id="62474" name="Line 7"/>
            <p:cNvSpPr>
              <a:spLocks noChangeShapeType="1"/>
            </p:cNvSpPr>
            <p:nvPr/>
          </p:nvSpPr>
          <p:spPr bwMode="auto">
            <a:xfrm>
              <a:off x="2047" y="671"/>
              <a:ext cx="5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700" y="1400175"/>
            <a:ext cx="38576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2057400"/>
            <a:ext cx="55721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Mechanism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4800" y="1460500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Step 1: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4800" y="2184400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Step 2: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300" y="28067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Overall Reaction: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08000" y="752475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A reaction mechanism can have one step or several steps. 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927100" y="2819400"/>
            <a:ext cx="7226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76563" y="2260600"/>
            <a:ext cx="1328737" cy="444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75463" y="1506538"/>
            <a:ext cx="1328737" cy="444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714501" y="3649801"/>
            <a:ext cx="7239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/>
              <a:t>N</a:t>
            </a:r>
            <a:r>
              <a:rPr lang="en-US" sz="2000" baseline="-25000"/>
              <a:t>2</a:t>
            </a:r>
            <a:r>
              <a:rPr lang="en-US" sz="2000"/>
              <a:t>O</a:t>
            </a:r>
            <a:r>
              <a:rPr lang="en-US" sz="2000" baseline="-25000"/>
              <a:t>2</a:t>
            </a:r>
            <a:r>
              <a:rPr lang="en-US" sz="2000"/>
              <a:t> is an </a:t>
            </a:r>
            <a:r>
              <a:rPr lang="en-US" sz="2000">
                <a:solidFill>
                  <a:srgbClr val="7030A0"/>
                </a:solidFill>
              </a:rPr>
              <a:t>intermediate</a:t>
            </a:r>
            <a:r>
              <a:rPr lang="en-US" sz="2000"/>
              <a:t> because it appears in the mechanism (elementary steps) but not in the overall reaction.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>
                <a:solidFill>
                  <a:srgbClr val="7030A0"/>
                </a:solidFill>
                <a:cs typeface="Arial" pitchFamily="34" charset="0"/>
              </a:rPr>
              <a:t>Reaction intermediates </a:t>
            </a:r>
            <a:r>
              <a:rPr lang="en-US" altLang="en-US" sz="2000" kern="0">
                <a:solidFill>
                  <a:prstClr val="black"/>
                </a:solidFill>
                <a:cs typeface="Arial" pitchFamily="34" charset="0"/>
              </a:rPr>
              <a:t>are usually unstable relative to the reactants and/or products.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>
                <a:solidFill>
                  <a:prstClr val="black"/>
                </a:solidFill>
                <a:cs typeface="Arial" pitchFamily="34" charset="0"/>
              </a:rPr>
              <a:t>They are, however far more stable than transition states.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/>
              <a:t>Can be detected during the reaction!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>
                <a:solidFill>
                  <a:prstClr val="black"/>
                </a:solidFill>
                <a:cs typeface="Arial" pitchFamily="34" charset="0"/>
              </a:rPr>
              <a:t>Sometimes stable enough to be isolated.</a:t>
            </a:r>
            <a:endParaRPr lang="en-US" sz="20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Mechanism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139324" y="1120775"/>
            <a:ext cx="5217778" cy="1398656"/>
            <a:chOff x="674607" y="1069975"/>
            <a:chExt cx="7758193" cy="207962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119563" y="2463801"/>
              <a:ext cx="4311652" cy="685801"/>
              <a:chOff x="912" y="480"/>
              <a:chExt cx="2716" cy="432"/>
            </a:xfrm>
          </p:grpSpPr>
          <p:sp>
            <p:nvSpPr>
              <p:cNvPr id="5" name="Text Box 6"/>
              <p:cNvSpPr txBox="1">
                <a:spLocks noChangeArrowheads="1"/>
              </p:cNvSpPr>
              <p:nvPr/>
            </p:nvSpPr>
            <p:spPr bwMode="auto">
              <a:xfrm>
                <a:off x="912" y="480"/>
                <a:ext cx="2716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2NO + O</a:t>
                </a:r>
                <a:r>
                  <a:rPr lang="en-US" sz="2400" baseline="-25000"/>
                  <a:t>2</a:t>
                </a:r>
                <a:r>
                  <a:rPr lang="en-US" sz="2400"/>
                  <a:t>             2NO</a:t>
                </a:r>
                <a:r>
                  <a:rPr lang="en-US" sz="2400" baseline="-25000"/>
                  <a:t>2</a:t>
                </a:r>
                <a:endParaRPr lang="en-US" sz="2400"/>
              </a:p>
            </p:txBody>
          </p:sp>
          <p:sp>
            <p:nvSpPr>
              <p:cNvPr id="6" name="Line 7"/>
              <p:cNvSpPr>
                <a:spLocks noChangeShapeType="1"/>
              </p:cNvSpPr>
              <p:nvPr/>
            </p:nvSpPr>
            <p:spPr bwMode="auto">
              <a:xfrm>
                <a:off x="2202" y="695"/>
                <a:ext cx="5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70400" y="1069975"/>
              <a:ext cx="3857625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0675" y="1727200"/>
              <a:ext cx="5572125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587499" y="1130301"/>
              <a:ext cx="1435101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</a:rPr>
                <a:t>Step 1: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87499" y="1854201"/>
              <a:ext cx="1435101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</a:rPr>
                <a:t>Step 2: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4607" y="2495383"/>
              <a:ext cx="3296073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Overall Reaction: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939800" y="2489200"/>
              <a:ext cx="72263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-27240" y="2751138"/>
            <a:ext cx="4890005" cy="3669172"/>
            <a:chOff x="74360" y="2865438"/>
            <a:chExt cx="4890005" cy="3669172"/>
          </a:xfrm>
        </p:grpSpPr>
        <p:pic>
          <p:nvPicPr>
            <p:cNvPr id="260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60" y="2865438"/>
              <a:ext cx="4890005" cy="3669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406211" y="5085834"/>
              <a:ext cx="16562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</a:rPr>
                <a:t>NO + NO + O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en-US" sz="16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00111" y="3841234"/>
              <a:ext cx="12506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</a:rPr>
                <a:t>N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r>
                <a:rPr lang="en-US" sz="2000">
                  <a:solidFill>
                    <a:prstClr val="black"/>
                  </a:solidFill>
                </a:rPr>
                <a:t>O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r>
                <a:rPr lang="en-US" sz="2000">
                  <a:solidFill>
                    <a:prstClr val="black"/>
                  </a:solidFill>
                </a:rPr>
                <a:t> + O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en-US" sz="16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51111" y="5670034"/>
              <a:ext cx="7360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</a:rPr>
                <a:t>2NO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endParaRPr lang="en-US" sz="1600"/>
            </a:p>
          </p:txBody>
        </p:sp>
      </p:grp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851401" y="2954338"/>
            <a:ext cx="41529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>
                <a:cs typeface="Arial" pitchFamily="34" charset="0"/>
              </a:rPr>
              <a:t>Each elementary step has a valley.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>
                <a:solidFill>
                  <a:srgbClr val="7030A0"/>
                </a:solidFill>
                <a:cs typeface="Arial" pitchFamily="34" charset="0"/>
              </a:rPr>
              <a:t>Reaction intermediates </a:t>
            </a:r>
            <a:r>
              <a:rPr lang="en-US" altLang="en-US" sz="2000" kern="0">
                <a:solidFill>
                  <a:prstClr val="black"/>
                </a:solidFill>
                <a:cs typeface="Arial" pitchFamily="34" charset="0"/>
              </a:rPr>
              <a:t>are usually unstable relative to the reactants and/or products.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>
                <a:solidFill>
                  <a:prstClr val="black"/>
                </a:solidFill>
                <a:cs typeface="Arial" pitchFamily="34" charset="0"/>
              </a:rPr>
              <a:t>They are, however more stable than transition states.</a:t>
            </a:r>
          </a:p>
          <a:p>
            <a:pPr marL="3429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kern="0">
                <a:solidFill>
                  <a:prstClr val="black"/>
                </a:solidFill>
                <a:cs typeface="Arial" pitchFamily="34" charset="0"/>
              </a:rPr>
              <a:t>Sometimes stable enough to be isolated.</a:t>
            </a:r>
            <a:endParaRPr lang="en-US" sz="200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-127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u="sng" err="1"/>
              <a:t>Molecularity</a:t>
            </a:r>
            <a:r>
              <a:rPr lang="en-US" sz="4000" u="sng"/>
              <a:t> of a Reaction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3556000"/>
            <a:ext cx="8966199" cy="4699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None/>
            </a:pPr>
            <a:r>
              <a:rPr lang="en-US" sz="2400">
                <a:solidFill>
                  <a:schemeClr val="accent2"/>
                </a:solidFill>
              </a:rPr>
              <a:t>The rate law for an elementary step is written directly from that step.</a:t>
            </a:r>
          </a:p>
        </p:txBody>
      </p:sp>
      <p:pic>
        <p:nvPicPr>
          <p:cNvPr id="58373" name="Picture 5" descr="14_T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8880" b="5595"/>
          <a:stretch>
            <a:fillRect/>
          </a:stretch>
        </p:blipFill>
        <p:spPr>
          <a:xfrm>
            <a:off x="1569244" y="1684338"/>
            <a:ext cx="5989637" cy="1837730"/>
          </a:xfrm>
        </p:spPr>
      </p:pic>
      <p:sp>
        <p:nvSpPr>
          <p:cNvPr id="6" name="Rectangle 5"/>
          <p:cNvSpPr/>
          <p:nvPr/>
        </p:nvSpPr>
        <p:spPr>
          <a:xfrm>
            <a:off x="711200" y="890325"/>
            <a:ext cx="7696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The </a:t>
            </a:r>
            <a:r>
              <a:rPr lang="en-US" sz="2000" b="1" i="1" err="1"/>
              <a:t>molecularity</a:t>
            </a:r>
            <a:r>
              <a:rPr lang="en-US" sz="2000" b="1" i="1"/>
              <a:t> of a reaction</a:t>
            </a:r>
            <a:r>
              <a:rPr lang="en-US" sz="2000"/>
              <a:t> is the number of molecules reacting in an elementary step.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7324" y="4422775"/>
            <a:ext cx="5217778" cy="1398656"/>
            <a:chOff x="674607" y="1069975"/>
            <a:chExt cx="7758193" cy="2079627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4119563" y="2463801"/>
              <a:ext cx="4311652" cy="685801"/>
              <a:chOff x="912" y="480"/>
              <a:chExt cx="2716" cy="432"/>
            </a:xfrm>
          </p:grpSpPr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912" y="480"/>
                <a:ext cx="2716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/>
                  <a:t>2NO + O</a:t>
                </a:r>
                <a:r>
                  <a:rPr lang="en-US" sz="2400" baseline="-25000"/>
                  <a:t>2</a:t>
                </a:r>
                <a:r>
                  <a:rPr lang="en-US" sz="2400"/>
                  <a:t>             2NO</a:t>
                </a:r>
                <a:r>
                  <a:rPr lang="en-US" sz="2400" baseline="-25000"/>
                  <a:t>2</a:t>
                </a:r>
                <a:endParaRPr lang="en-US" sz="2400"/>
              </a:p>
            </p:txBody>
          </p:sp>
          <p:sp>
            <p:nvSpPr>
              <p:cNvPr id="16" name="Line 7"/>
              <p:cNvSpPr>
                <a:spLocks noChangeShapeType="1"/>
              </p:cNvSpPr>
              <p:nvPr/>
            </p:nvSpPr>
            <p:spPr bwMode="auto">
              <a:xfrm>
                <a:off x="2202" y="695"/>
                <a:ext cx="51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0400" y="1069975"/>
              <a:ext cx="3857625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60675" y="1727200"/>
              <a:ext cx="5572125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587499" y="1130301"/>
              <a:ext cx="1435101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</a:rPr>
                <a:t>Step 1: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7499" y="1854201"/>
              <a:ext cx="1435101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</a:rPr>
                <a:t>Step 2: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4607" y="2495383"/>
              <a:ext cx="3296073" cy="59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Overall Reaction: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939800" y="2489200"/>
              <a:ext cx="72263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372100" y="445770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Bimolecular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5199" y="4457700"/>
            <a:ext cx="174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rate = </a:t>
            </a:r>
            <a:r>
              <a:rPr lang="en-US" sz="2000" i="1"/>
              <a:t>k</a:t>
            </a:r>
            <a:r>
              <a:rPr lang="en-US" sz="2000"/>
              <a:t>[NO]</a:t>
            </a:r>
            <a:r>
              <a:rPr lang="en-US" sz="2000" baseline="3000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68926" y="492760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Bimolecular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0701" y="4927600"/>
            <a:ext cx="227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rate = </a:t>
            </a:r>
            <a:r>
              <a:rPr lang="en-US" sz="2000" i="1"/>
              <a:t>k</a:t>
            </a:r>
            <a:r>
              <a:rPr lang="en-US" sz="2000"/>
              <a:t>[N</a:t>
            </a:r>
            <a:r>
              <a:rPr lang="en-US" sz="2000" baseline="-25000"/>
              <a:t>2</a:t>
            </a:r>
            <a:r>
              <a:rPr lang="en-US" sz="2000"/>
              <a:t>O</a:t>
            </a:r>
            <a:r>
              <a:rPr lang="en-US" sz="2000" baseline="-25000"/>
              <a:t>2</a:t>
            </a:r>
            <a:r>
              <a:rPr lang="en-US" sz="2000"/>
              <a:t>] [NO</a:t>
            </a:r>
            <a:r>
              <a:rPr lang="en-US" sz="2000" baseline="-25000"/>
              <a:t>2</a:t>
            </a:r>
            <a:r>
              <a:rPr lang="en-US" sz="2000"/>
              <a:t>]</a:t>
            </a:r>
            <a:endParaRPr lang="en-US" sz="2000" baseline="3000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71EF-F2FD-44A9-8E41-B33B684F572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/>
          <a:lstStyle/>
          <a:p>
            <a:r>
              <a:rPr lang="en-US" sz="3600" u="sng" err="1"/>
              <a:t>Molecularity</a:t>
            </a:r>
            <a:r>
              <a:rPr lang="en-US" sz="3600" u="sng"/>
              <a:t> Example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27000" y="1727200"/>
            <a:ext cx="4648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/>
              <a:t>Elementary reactions</a:t>
            </a:r>
            <a:r>
              <a:rPr lang="en-US" sz="2400"/>
              <a:t>:</a:t>
            </a:r>
          </a:p>
          <a:p>
            <a:pPr>
              <a:spcBef>
                <a:spcPct val="50000"/>
              </a:spcBef>
            </a:pPr>
            <a:r>
              <a:rPr lang="en-US" sz="2400"/>
              <a:t>	  Cl</a:t>
            </a:r>
            <a:r>
              <a:rPr lang="en-US" sz="2400" baseline="-25000"/>
              <a:t>2</a:t>
            </a:r>
            <a:r>
              <a:rPr lang="en-US" sz="2400"/>
              <a:t> </a:t>
            </a:r>
            <a:r>
              <a:rPr lang="en-US" sz="2400">
                <a:sym typeface="Symbol" pitchFamily="18" charset="2"/>
              </a:rPr>
              <a:t>   2 </a:t>
            </a:r>
            <a:r>
              <a:rPr lang="en-US" sz="2400" err="1">
                <a:sym typeface="Symbol" pitchFamily="18" charset="2"/>
              </a:rPr>
              <a:t>Cl</a:t>
            </a:r>
            <a:endParaRPr lang="en-US" sz="2400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            2 </a:t>
            </a:r>
            <a:r>
              <a:rPr lang="en-US" sz="2400" err="1">
                <a:sym typeface="Symbol" pitchFamily="18" charset="2"/>
              </a:rPr>
              <a:t>Cl</a:t>
            </a:r>
            <a:r>
              <a:rPr lang="en-US" sz="2400">
                <a:sym typeface="Symbol" pitchFamily="18" charset="2"/>
              </a:rPr>
              <a:t>      Cl</a:t>
            </a:r>
            <a:r>
              <a:rPr lang="en-US" sz="2400" baseline="-25000">
                <a:sym typeface="Symbol" pitchFamily="18" charset="2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      </a:t>
            </a:r>
            <a:r>
              <a:rPr lang="en-US" sz="2400" err="1">
                <a:sym typeface="Symbol" pitchFamily="18" charset="2"/>
              </a:rPr>
              <a:t>Cl</a:t>
            </a:r>
            <a:r>
              <a:rPr lang="en-US" sz="2400">
                <a:sym typeface="Symbol" pitchFamily="18" charset="2"/>
              </a:rPr>
              <a:t> + CH</a:t>
            </a:r>
            <a:r>
              <a:rPr lang="en-US" sz="2400" baseline="-25000">
                <a:sym typeface="Symbol" pitchFamily="18" charset="2"/>
              </a:rPr>
              <a:t>4</a:t>
            </a:r>
            <a:r>
              <a:rPr lang="en-US" sz="2400">
                <a:sym typeface="Symbol" pitchFamily="18" charset="2"/>
              </a:rPr>
              <a:t>    </a:t>
            </a:r>
            <a:r>
              <a:rPr lang="en-US" sz="2400" err="1">
                <a:sym typeface="Symbol" pitchFamily="18" charset="2"/>
              </a:rPr>
              <a:t>HCl</a:t>
            </a:r>
            <a:r>
              <a:rPr lang="en-US" sz="2400">
                <a:sym typeface="Symbol" pitchFamily="18" charset="2"/>
              </a:rPr>
              <a:t> + CH</a:t>
            </a:r>
            <a:r>
              <a:rPr lang="en-US" sz="2400" baseline="-25000">
                <a:sym typeface="Symbol" pitchFamily="18" charset="2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      CH</a:t>
            </a:r>
            <a:r>
              <a:rPr lang="en-US" sz="2400" baseline="-25000">
                <a:sym typeface="Symbol" pitchFamily="18" charset="2"/>
              </a:rPr>
              <a:t>3</a:t>
            </a:r>
            <a:r>
              <a:rPr lang="en-US" sz="2400">
                <a:sym typeface="Symbol" pitchFamily="18" charset="2"/>
              </a:rPr>
              <a:t> + </a:t>
            </a:r>
            <a:r>
              <a:rPr lang="en-US" sz="2400" err="1">
                <a:sym typeface="Symbol" pitchFamily="18" charset="2"/>
              </a:rPr>
              <a:t>Cl</a:t>
            </a:r>
            <a:r>
              <a:rPr lang="en-US" sz="2400">
                <a:sym typeface="Symbol" pitchFamily="18" charset="2"/>
              </a:rPr>
              <a:t>    CH</a:t>
            </a:r>
            <a:r>
              <a:rPr lang="en-US" sz="2400" baseline="-25000">
                <a:sym typeface="Symbol" pitchFamily="18" charset="2"/>
              </a:rPr>
              <a:t>3</a:t>
            </a:r>
            <a:r>
              <a:rPr lang="en-US" sz="2400">
                <a:sym typeface="Symbol" pitchFamily="18" charset="2"/>
              </a:rPr>
              <a:t>Cl</a:t>
            </a:r>
          </a:p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   CH</a:t>
            </a:r>
            <a:r>
              <a:rPr lang="en-US" sz="2400" baseline="-25000">
                <a:sym typeface="Symbol" pitchFamily="18" charset="2"/>
              </a:rPr>
              <a:t>3</a:t>
            </a:r>
            <a:r>
              <a:rPr lang="en-US" sz="2400">
                <a:sym typeface="Symbol" pitchFamily="18" charset="2"/>
              </a:rPr>
              <a:t> + CH</a:t>
            </a:r>
            <a:r>
              <a:rPr lang="en-US" sz="2400" baseline="-25000">
                <a:sym typeface="Symbol" pitchFamily="18" charset="2"/>
              </a:rPr>
              <a:t>3</a:t>
            </a:r>
            <a:r>
              <a:rPr lang="en-US" sz="2400">
                <a:sym typeface="Symbol" pitchFamily="18" charset="2"/>
              </a:rPr>
              <a:t>    CH</a:t>
            </a:r>
            <a:r>
              <a:rPr lang="en-US" sz="2400" baseline="-25000">
                <a:sym typeface="Symbol" pitchFamily="18" charset="2"/>
              </a:rPr>
              <a:t>3</a:t>
            </a:r>
            <a:r>
              <a:rPr lang="en-US" sz="2400">
                <a:sym typeface="Symbol" pitchFamily="18" charset="2"/>
              </a:rPr>
              <a:t>-CH</a:t>
            </a:r>
            <a:r>
              <a:rPr lang="en-US" sz="2400" baseline="-25000">
                <a:sym typeface="Symbol" pitchFamily="18" charset="2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   CH</a:t>
            </a:r>
            <a:r>
              <a:rPr lang="en-US" sz="2400" baseline="-25000">
                <a:sym typeface="Symbol" pitchFamily="18" charset="2"/>
              </a:rPr>
              <a:t>3</a:t>
            </a:r>
            <a:r>
              <a:rPr lang="en-US" sz="2400">
                <a:sym typeface="Symbol" pitchFamily="18" charset="2"/>
              </a:rPr>
              <a:t>Cl + </a:t>
            </a:r>
            <a:r>
              <a:rPr lang="en-US" sz="2400" err="1">
                <a:sym typeface="Symbol" pitchFamily="18" charset="2"/>
              </a:rPr>
              <a:t>Cl</a:t>
            </a:r>
            <a:r>
              <a:rPr lang="en-US" sz="2400">
                <a:sym typeface="Symbol" pitchFamily="18" charset="2"/>
              </a:rPr>
              <a:t>    </a:t>
            </a:r>
            <a:r>
              <a:rPr lang="en-US" sz="2400" err="1">
                <a:sym typeface="Symbol" pitchFamily="18" charset="2"/>
              </a:rPr>
              <a:t>HCl</a:t>
            </a:r>
            <a:r>
              <a:rPr lang="en-US" sz="2400">
                <a:sym typeface="Symbol" pitchFamily="18" charset="2"/>
              </a:rPr>
              <a:t> + CH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Cl</a:t>
            </a:r>
          </a:p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   CH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Cl + </a:t>
            </a:r>
            <a:r>
              <a:rPr lang="en-US" sz="2400" err="1">
                <a:sym typeface="Symbol" pitchFamily="18" charset="2"/>
              </a:rPr>
              <a:t>Cl</a:t>
            </a:r>
            <a:r>
              <a:rPr lang="en-US" sz="2400">
                <a:sym typeface="Symbol" pitchFamily="18" charset="2"/>
              </a:rPr>
              <a:t>    CH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Cl</a:t>
            </a:r>
            <a:r>
              <a:rPr lang="en-US" sz="2400" baseline="-25000">
                <a:sym typeface="Symbol" pitchFamily="18" charset="2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          * * * (and more)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918200" y="863600"/>
            <a:ext cx="3048000" cy="92333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Write down the rate laws and describe them as </a:t>
            </a:r>
            <a:r>
              <a:rPr lang="en-US" err="1"/>
              <a:t>uni</a:t>
            </a:r>
            <a:r>
              <a:rPr lang="en-US"/>
              <a:t>- bi- or </a:t>
            </a:r>
            <a:r>
              <a:rPr lang="en-US" err="1"/>
              <a:t>ter</a:t>
            </a:r>
            <a:r>
              <a:rPr lang="en-US"/>
              <a:t>-molecular  steps.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62" y="946835"/>
            <a:ext cx="6205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CH</a:t>
            </a:r>
            <a:r>
              <a:rPr lang="en-US" sz="2800" baseline="-25000">
                <a:solidFill>
                  <a:prstClr val="black"/>
                </a:solidFill>
              </a:rPr>
              <a:t>4</a:t>
            </a:r>
            <a:r>
              <a:rPr lang="en-US" sz="2800">
                <a:solidFill>
                  <a:prstClr val="black"/>
                </a:solidFill>
              </a:rPr>
              <a:t> + Cl</a:t>
            </a:r>
            <a:r>
              <a:rPr lang="en-US" sz="2800" baseline="-25000">
                <a:solidFill>
                  <a:prstClr val="black"/>
                </a:solidFill>
              </a:rPr>
              <a:t>2</a:t>
            </a:r>
            <a:r>
              <a:rPr lang="en-US" sz="2800">
                <a:solidFill>
                  <a:prstClr val="black"/>
                </a:solidFill>
              </a:rPr>
              <a:t> </a:t>
            </a:r>
            <a:r>
              <a:rPr lang="en-US" sz="2800">
                <a:sym typeface="Symbol" pitchFamily="18" charset="2"/>
              </a:rPr>
              <a:t></a:t>
            </a:r>
            <a:r>
              <a:rPr lang="en-US" sz="2800">
                <a:solidFill>
                  <a:prstClr val="black"/>
                </a:solidFill>
              </a:rPr>
              <a:t> </a:t>
            </a:r>
            <a:r>
              <a:rPr lang="en-US" sz="2800" err="1">
                <a:solidFill>
                  <a:prstClr val="black"/>
                </a:solidFill>
              </a:rPr>
              <a:t>HCl</a:t>
            </a:r>
            <a:r>
              <a:rPr lang="en-US" sz="2800">
                <a:solidFill>
                  <a:prstClr val="black"/>
                </a:solidFill>
              </a:rPr>
              <a:t>  +  CCl</a:t>
            </a:r>
            <a:r>
              <a:rPr lang="en-US" sz="2800" baseline="-25000">
                <a:solidFill>
                  <a:prstClr val="black"/>
                </a:solidFill>
              </a:rPr>
              <a:t>4</a:t>
            </a:r>
            <a:r>
              <a:rPr lang="en-US" sz="2800">
                <a:solidFill>
                  <a:prstClr val="black"/>
                </a:solidFill>
              </a:rPr>
              <a:t>  +  CH</a:t>
            </a:r>
            <a:r>
              <a:rPr lang="en-US" sz="2800" baseline="-25000">
                <a:solidFill>
                  <a:prstClr val="black"/>
                </a:solidFill>
              </a:rPr>
              <a:t>3</a:t>
            </a:r>
            <a:r>
              <a:rPr lang="en-US" sz="2800">
                <a:solidFill>
                  <a:prstClr val="black"/>
                </a:solidFill>
              </a:rPr>
              <a:t>Cl…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4279900" y="2318306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/>
              <a:t>unimolecular</a:t>
            </a:r>
            <a:endParaRPr lang="en-US" sz="2000"/>
          </a:p>
        </p:txBody>
      </p:sp>
      <p:sp>
        <p:nvSpPr>
          <p:cNvPr id="9" name="Rectangle 8"/>
          <p:cNvSpPr/>
          <p:nvPr/>
        </p:nvSpPr>
        <p:spPr>
          <a:xfrm>
            <a:off x="4157663" y="1732905"/>
            <a:ext cx="1763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err="1"/>
              <a:t>Molecularity</a:t>
            </a: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6913563" y="1732905"/>
            <a:ext cx="131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/>
              <a:t>Rate Law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819900" y="2325628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rate = </a:t>
            </a:r>
            <a:r>
              <a:rPr lang="en-US" sz="2000" i="1"/>
              <a:t>k</a:t>
            </a:r>
            <a:r>
              <a:rPr lang="en-US" sz="2000"/>
              <a:t>[Cl</a:t>
            </a:r>
            <a:r>
              <a:rPr lang="en-US" sz="2000" baseline="-25000"/>
              <a:t>2</a:t>
            </a:r>
            <a:r>
              <a:rPr lang="en-US" sz="2000"/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68800" y="2877106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bimolecular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07200" y="2884428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rate = </a:t>
            </a:r>
            <a:r>
              <a:rPr lang="en-US" sz="2000" i="1"/>
              <a:t>k</a:t>
            </a:r>
            <a:r>
              <a:rPr lang="en-US" sz="2000"/>
              <a:t>[</a:t>
            </a:r>
            <a:r>
              <a:rPr lang="en-US" sz="2000" err="1"/>
              <a:t>Cl</a:t>
            </a:r>
            <a:r>
              <a:rPr lang="en-US" sz="2000"/>
              <a:t>]</a:t>
            </a:r>
            <a:r>
              <a:rPr lang="en-US" sz="2000" baseline="3000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1500" y="3423206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bimolecular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9900" y="3430528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rate = </a:t>
            </a:r>
            <a:r>
              <a:rPr lang="en-US" sz="2000" i="1"/>
              <a:t>k</a:t>
            </a:r>
            <a:r>
              <a:rPr lang="en-US" sz="2000"/>
              <a:t>[</a:t>
            </a:r>
            <a:r>
              <a:rPr lang="en-US" sz="2000" err="1"/>
              <a:t>Cl</a:t>
            </a:r>
            <a:r>
              <a:rPr lang="en-US" sz="2000"/>
              <a:t>][CH</a:t>
            </a:r>
            <a:r>
              <a:rPr lang="en-US" sz="2000" baseline="-25000"/>
              <a:t>4</a:t>
            </a:r>
            <a:r>
              <a:rPr lang="en-US" sz="2000"/>
              <a:t>]</a:t>
            </a:r>
            <a:endParaRPr lang="en-US" sz="2000" baseline="30000"/>
          </a:p>
        </p:txBody>
      </p:sp>
      <p:sp>
        <p:nvSpPr>
          <p:cNvPr id="16" name="TextBox 15"/>
          <p:cNvSpPr txBox="1"/>
          <p:nvPr/>
        </p:nvSpPr>
        <p:spPr>
          <a:xfrm>
            <a:off x="5626100" y="4508500"/>
            <a:ext cx="2654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Rate Law of the individual steps, not the overall reaction!</a:t>
            </a:r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H="1">
            <a:off x="6953250" y="3911600"/>
            <a:ext cx="590550" cy="59690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18101" y="5687496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Overall rate law is dictated by the slowest step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/>
              <a:t>“Seeing” a Reaction</a:t>
            </a:r>
          </a:p>
        </p:txBody>
      </p:sp>
      <p:pic>
        <p:nvPicPr>
          <p:cNvPr id="43010" name="Picture 2" descr="09122-not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198" y="1219200"/>
            <a:ext cx="5113603" cy="2564214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38400" y="3834825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3200">
                <a:latin typeface="Arial" pitchFamily="34" charset="0"/>
                <a:cs typeface="Arial" pitchFamily="34" charset="0"/>
              </a:rPr>
              <a:t>2A     </a:t>
            </a:r>
            <a:r>
              <a:rPr lang="en-US" sz="3200">
                <a:latin typeface="Arial" pitchFamily="34" charset="0"/>
                <a:cs typeface="Arial" pitchFamily="34" charset="0"/>
                <a:sym typeface="Symbol" pitchFamily="18" charset="2"/>
              </a:rPr>
              <a:t>     </a:t>
            </a:r>
            <a:r>
              <a:rPr lang="en-US" sz="3200" i="1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r>
              <a:rPr lang="en-US" sz="3200">
                <a:latin typeface="Arial" pitchFamily="34" charset="0"/>
                <a:cs typeface="Arial" pitchFamily="34" charset="0"/>
                <a:sym typeface="Symbol" pitchFamily="18" charset="2"/>
              </a:rPr>
              <a:t>   +   </a:t>
            </a:r>
            <a:r>
              <a:rPr lang="en-US" sz="3200" i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endParaRPr lang="en-US" sz="3200" baseline="-2500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8382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3"/>
              </a:rPr>
              <a:t>http://www.sciencemag.org/content/340/6139/1434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38400" y="4777154"/>
            <a:ext cx="4267200" cy="1858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Nature of the molecules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Intermolecular interactions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u="sng">
                <a:solidFill>
                  <a:prstClr val="black"/>
                </a:solidFill>
              </a:rPr>
              <a:t>Temperature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u="sng">
                <a:solidFill>
                  <a:prstClr val="black"/>
                </a:solidFill>
              </a:rPr>
              <a:t>Orientation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/>
          <a:lstStyle/>
          <a:p>
            <a:r>
              <a:rPr lang="en-US" sz="3600" u="sng"/>
              <a:t>Rate Determining Step</a:t>
            </a:r>
          </a:p>
        </p:txBody>
      </p:sp>
      <p:sp>
        <p:nvSpPr>
          <p:cNvPr id="7" name="Rectangle 6"/>
          <p:cNvSpPr/>
          <p:nvPr/>
        </p:nvSpPr>
        <p:spPr>
          <a:xfrm>
            <a:off x="252413" y="974636"/>
            <a:ext cx="8623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The </a:t>
            </a:r>
            <a:r>
              <a:rPr lang="en-US" sz="2400">
                <a:solidFill>
                  <a:srgbClr val="FF0000"/>
                </a:solidFill>
              </a:rPr>
              <a:t>rate determining step</a:t>
            </a:r>
            <a:r>
              <a:rPr lang="en-US" sz="2400"/>
              <a:t> is the </a:t>
            </a:r>
            <a:r>
              <a:rPr lang="en-US" sz="2400" b="1"/>
              <a:t>slowest</a:t>
            </a:r>
            <a:r>
              <a:rPr lang="en-US" sz="2400" i="1"/>
              <a:t> </a:t>
            </a:r>
            <a:r>
              <a:rPr lang="en-US" sz="2400"/>
              <a:t>step in the sequence of steps leading to product formation.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91983" y="5814496"/>
            <a:ext cx="4533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Overall rate =  rate for slowest step</a:t>
            </a:r>
          </a:p>
        </p:txBody>
      </p:sp>
      <p:pic>
        <p:nvPicPr>
          <p:cNvPr id="256002" name="Picture 2" descr="http://chemwiki.ucdavis.edu/@api/deki/files/15973/rate_det_step.jpg?revision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813" y="2057580"/>
            <a:ext cx="3746500" cy="364771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98650" y="280193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Step 1: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8650" y="355123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Step 2: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98650" y="423703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Step 3: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36694" y="6322496"/>
            <a:ext cx="6029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Overall rate law =  rate law for the slowest step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71EF-F2FD-44A9-8E41-B33B684F572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Rate Determining Step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05013" y="921435"/>
            <a:ext cx="509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2 NO</a:t>
            </a:r>
            <a:r>
              <a:rPr lang="en-US" sz="2800" baseline="-25000"/>
              <a:t>2</a:t>
            </a:r>
            <a:r>
              <a:rPr lang="en-US" sz="2800"/>
              <a:t> + F</a:t>
            </a:r>
            <a:r>
              <a:rPr lang="en-US" sz="2800" baseline="-25000"/>
              <a:t>2</a:t>
            </a:r>
            <a:r>
              <a:rPr lang="en-US" sz="2800"/>
              <a:t> </a:t>
            </a:r>
            <a:r>
              <a:rPr lang="en-US" sz="2800">
                <a:sym typeface="Symbol" pitchFamily="18" charset="2"/>
              </a:rPr>
              <a:t>   2 NO</a:t>
            </a:r>
            <a:r>
              <a:rPr lang="en-US" sz="2800" baseline="-25000">
                <a:sym typeface="Symbol" pitchFamily="18" charset="2"/>
              </a:rPr>
              <a:t>2</a:t>
            </a:r>
            <a:r>
              <a:rPr lang="en-US" sz="2800">
                <a:sym typeface="Symbol" pitchFamily="18" charset="2"/>
              </a:rPr>
              <a:t>F </a:t>
            </a:r>
            <a:endParaRPr lang="en-US" sz="2800"/>
          </a:p>
        </p:txBody>
      </p:sp>
      <p:sp>
        <p:nvSpPr>
          <p:cNvPr id="35" name="Rectangle 34"/>
          <p:cNvSpPr/>
          <p:nvPr/>
        </p:nvSpPr>
        <p:spPr>
          <a:xfrm>
            <a:off x="787400" y="1635036"/>
            <a:ext cx="4610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/>
              <a:t>Proposed two-step mechanism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 err="1"/>
              <a:t>i</a:t>
            </a:r>
            <a:r>
              <a:rPr lang="en-US" sz="2400" dirty="0"/>
              <a:t>      NO</a:t>
            </a:r>
            <a:r>
              <a:rPr lang="en-US" sz="2400" baseline="-25000" dirty="0"/>
              <a:t>2</a:t>
            </a:r>
            <a:r>
              <a:rPr lang="en-US" sz="2400" dirty="0"/>
              <a:t> + F</a:t>
            </a:r>
            <a:r>
              <a:rPr lang="en-US" sz="2400" baseline="-25000" dirty="0"/>
              <a:t>2</a:t>
            </a:r>
            <a:r>
              <a:rPr lang="en-US" sz="2400" dirty="0"/>
              <a:t>  </a:t>
            </a:r>
            <a:r>
              <a:rPr lang="en-US" sz="2400" dirty="0">
                <a:sym typeface="Symbol" pitchFamily="18" charset="2"/>
              </a:rPr>
              <a:t>   NO</a:t>
            </a:r>
            <a:r>
              <a:rPr lang="en-US" sz="2400" baseline="-25000" dirty="0">
                <a:sym typeface="Symbol" pitchFamily="18" charset="2"/>
              </a:rPr>
              <a:t>2</a:t>
            </a:r>
            <a:r>
              <a:rPr lang="en-US" sz="2400" dirty="0">
                <a:sym typeface="Symbol" pitchFamily="18" charset="2"/>
              </a:rPr>
              <a:t>F + F</a:t>
            </a:r>
          </a:p>
          <a:p>
            <a:br>
              <a:rPr lang="en-US" sz="2400" dirty="0">
                <a:sym typeface="Symbol" pitchFamily="18" charset="2"/>
              </a:rPr>
            </a:br>
            <a:r>
              <a:rPr lang="en-US" sz="2400" dirty="0">
                <a:sym typeface="Symbol" pitchFamily="18" charset="2"/>
              </a:rPr>
              <a:t>	ii     </a:t>
            </a:r>
            <a:r>
              <a:rPr lang="en-US" sz="2400" dirty="0"/>
              <a:t> NO</a:t>
            </a:r>
            <a:r>
              <a:rPr lang="en-US" sz="2400" baseline="-25000" dirty="0"/>
              <a:t>2</a:t>
            </a:r>
            <a:r>
              <a:rPr lang="en-US" sz="2400" dirty="0"/>
              <a:t> + F  </a:t>
            </a:r>
            <a:r>
              <a:rPr lang="en-US" sz="2400" dirty="0">
                <a:sym typeface="Symbol" pitchFamily="18" charset="2"/>
              </a:rPr>
              <a:t>   NO</a:t>
            </a:r>
            <a:r>
              <a:rPr lang="en-US" sz="2400" baseline="-25000" dirty="0">
                <a:sym typeface="Symbol" pitchFamily="18" charset="2"/>
              </a:rPr>
              <a:t>2</a:t>
            </a:r>
            <a:r>
              <a:rPr lang="en-US" sz="2400" dirty="0">
                <a:sym typeface="Symbol" pitchFamily="18" charset="2"/>
              </a:rPr>
              <a:t>F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5759269" y="1979096"/>
            <a:ext cx="2326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rate</a:t>
            </a:r>
            <a:r>
              <a:rPr lang="en-US" sz="2400">
                <a:solidFill>
                  <a:srgbClr val="FF0000"/>
                </a:solidFill>
              </a:rPr>
              <a:t> = k [NO</a:t>
            </a:r>
            <a:r>
              <a:rPr lang="en-US" sz="2400" baseline="-25000">
                <a:solidFill>
                  <a:srgbClr val="FF0000"/>
                </a:solidFill>
              </a:rPr>
              <a:t>2</a:t>
            </a:r>
            <a:r>
              <a:rPr lang="en-US" sz="2400">
                <a:solidFill>
                  <a:srgbClr val="FF0000"/>
                </a:solidFill>
              </a:rPr>
              <a:t>][F</a:t>
            </a:r>
            <a:r>
              <a:rPr lang="en-US" sz="2400" baseline="-25000">
                <a:solidFill>
                  <a:srgbClr val="FF0000"/>
                </a:solidFill>
              </a:rPr>
              <a:t>2</a:t>
            </a:r>
            <a:r>
              <a:rPr lang="en-US" sz="240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759269" y="2741096"/>
            <a:ext cx="2290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rate</a:t>
            </a:r>
            <a:r>
              <a:rPr lang="en-US" sz="2400">
                <a:solidFill>
                  <a:srgbClr val="FF0000"/>
                </a:solidFill>
              </a:rPr>
              <a:t> = k [NO</a:t>
            </a:r>
            <a:r>
              <a:rPr lang="en-US" sz="2400" baseline="-25000">
                <a:solidFill>
                  <a:srgbClr val="FF0000"/>
                </a:solidFill>
              </a:rPr>
              <a:t>2</a:t>
            </a:r>
            <a:r>
              <a:rPr lang="en-US" sz="2400">
                <a:solidFill>
                  <a:srgbClr val="FF0000"/>
                </a:solidFill>
              </a:rPr>
              <a:t>][F]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97587" y="3574534"/>
            <a:ext cx="69161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Are there any intermediates in this reaction?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What are the rate laws for each step?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The overall rate law is </a:t>
            </a:r>
            <a:r>
              <a:rPr lang="en-US" sz="2400" i="1" dirty="0"/>
              <a:t>rate</a:t>
            </a:r>
            <a:r>
              <a:rPr lang="en-US" sz="2400" dirty="0"/>
              <a:t> = k [NO</a:t>
            </a:r>
            <a:r>
              <a:rPr lang="en-US" sz="2400" baseline="-25000" dirty="0"/>
              <a:t>2</a:t>
            </a:r>
            <a:r>
              <a:rPr lang="en-US" sz="2400" dirty="0"/>
              <a:t>][F</a:t>
            </a:r>
            <a:r>
              <a:rPr lang="en-US" sz="2400" baseline="-25000" dirty="0"/>
              <a:t>2</a:t>
            </a:r>
            <a:r>
              <a:rPr lang="en-US" sz="2400" dirty="0"/>
              <a:t>], what is the rate determining step?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7437" y="3858696"/>
            <a:ext cx="349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457200" y="5688151"/>
            <a:ext cx="8188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Rate law for each step is related to </a:t>
            </a:r>
            <a:r>
              <a:rPr lang="en-US" sz="2000" dirty="0" err="1">
                <a:solidFill>
                  <a:srgbClr val="FF0000"/>
                </a:solidFill>
              </a:rPr>
              <a:t>stoichiometry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Rate law for the </a:t>
            </a:r>
            <a:r>
              <a:rPr lang="en-US" sz="2000" u="sng" dirty="0">
                <a:solidFill>
                  <a:srgbClr val="FF0000"/>
                </a:solidFill>
              </a:rPr>
              <a:t>overall reaction </a:t>
            </a:r>
            <a:r>
              <a:rPr lang="en-US" sz="2000" dirty="0">
                <a:solidFill>
                  <a:srgbClr val="FF0000"/>
                </a:solidFill>
              </a:rPr>
              <a:t>is not (must be determined experimentally).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3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Rate Determining Step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4760" y="2846952"/>
            <a:ext cx="4890005" cy="3669172"/>
            <a:chOff x="74360" y="2865438"/>
            <a:chExt cx="4890005" cy="366917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360" y="2865438"/>
              <a:ext cx="4890005" cy="3669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58611" y="5085834"/>
              <a:ext cx="11128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</a:rPr>
                <a:t>NO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r>
                <a:rPr lang="en-US" sz="2000">
                  <a:solidFill>
                    <a:prstClr val="black"/>
                  </a:solidFill>
                </a:rPr>
                <a:t> + F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r>
                <a:rPr lang="en-US" sz="2000">
                  <a:solidFill>
                    <a:prstClr val="black"/>
                  </a:solidFill>
                </a:rPr>
                <a:t> </a:t>
              </a:r>
              <a:endParaRPr lang="en-US" sz="16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00111" y="3841234"/>
              <a:ext cx="11448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</a:rPr>
                <a:t>NO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r>
                <a:rPr lang="en-US" sz="2000">
                  <a:solidFill>
                    <a:prstClr val="black"/>
                  </a:solidFill>
                </a:rPr>
                <a:t>F + F </a:t>
              </a:r>
              <a:endParaRPr lang="en-US" sz="16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76511" y="5670034"/>
              <a:ext cx="724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</a:rPr>
                <a:t>NO</a:t>
              </a:r>
              <a:r>
                <a:rPr lang="en-US" sz="2000" baseline="-25000">
                  <a:solidFill>
                    <a:prstClr val="black"/>
                  </a:solidFill>
                </a:rPr>
                <a:t>2</a:t>
              </a:r>
              <a:r>
                <a:rPr lang="en-US" sz="2000">
                  <a:solidFill>
                    <a:prstClr val="black"/>
                  </a:solidFill>
                </a:rPr>
                <a:t>F</a:t>
              </a:r>
              <a:endParaRPr lang="en-US" sz="160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346200" y="898436"/>
            <a:ext cx="4610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/>
              <a:t>Proposed two-step mechanism</a:t>
            </a:r>
            <a:r>
              <a:rPr lang="en-US" sz="2400"/>
              <a:t>:</a:t>
            </a:r>
            <a:br>
              <a:rPr lang="en-US" sz="2400"/>
            </a:br>
            <a:r>
              <a:rPr lang="en-US" sz="2400"/>
              <a:t>	</a:t>
            </a:r>
            <a:r>
              <a:rPr lang="en-US" sz="2400" err="1"/>
              <a:t>i</a:t>
            </a:r>
            <a:r>
              <a:rPr lang="en-US" sz="2400"/>
              <a:t>      NO</a:t>
            </a:r>
            <a:r>
              <a:rPr lang="en-US" sz="2400" baseline="-25000"/>
              <a:t>2</a:t>
            </a:r>
            <a:r>
              <a:rPr lang="en-US" sz="2400"/>
              <a:t> + F</a:t>
            </a:r>
            <a:r>
              <a:rPr lang="en-US" sz="2400" baseline="-25000"/>
              <a:t>2</a:t>
            </a:r>
            <a:r>
              <a:rPr lang="en-US" sz="2400"/>
              <a:t>  </a:t>
            </a:r>
            <a:r>
              <a:rPr lang="en-US" sz="2400">
                <a:sym typeface="Symbol" pitchFamily="18" charset="2"/>
              </a:rPr>
              <a:t>   NO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F + F</a:t>
            </a:r>
          </a:p>
          <a:p>
            <a:br>
              <a:rPr lang="en-US" sz="2400">
                <a:sym typeface="Symbol" pitchFamily="18" charset="2"/>
              </a:rPr>
            </a:br>
            <a:r>
              <a:rPr lang="en-US" sz="2400">
                <a:sym typeface="Symbol" pitchFamily="18" charset="2"/>
              </a:rPr>
              <a:t>	ii     </a:t>
            </a:r>
            <a:r>
              <a:rPr lang="en-US" sz="2400"/>
              <a:t> NO</a:t>
            </a:r>
            <a:r>
              <a:rPr lang="en-US" sz="2400" baseline="-25000"/>
              <a:t>2</a:t>
            </a:r>
            <a:r>
              <a:rPr lang="en-US" sz="2400"/>
              <a:t> + F  </a:t>
            </a:r>
            <a:r>
              <a:rPr lang="en-US" sz="2400">
                <a:sym typeface="Symbol" pitchFamily="18" charset="2"/>
              </a:rPr>
              <a:t>   NO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F</a:t>
            </a:r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5898969" y="1242496"/>
            <a:ext cx="1385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Slow Step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08700" y="4061192"/>
            <a:ext cx="2540000" cy="1133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Slower step has a higher activation barrier.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two elementary steps: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Experimentally the rate law is found to be rate 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</a:p>
          <a:p>
            <a:pPr eaLnBrk="1" hangingPunct="1">
              <a:defRPr/>
            </a:pPr>
            <a:endParaRPr lang="en-US" sz="2000" dirty="0"/>
          </a:p>
          <a:p>
            <a:pPr marL="1200150" lvl="1" indent="-457200">
              <a:buNone/>
              <a:defRPr/>
            </a:pPr>
            <a:r>
              <a:rPr lang="en-US" sz="2400" dirty="0"/>
              <a:t>1)  What is the equation for the overall reaction?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51384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71674" y="4290169"/>
            <a:ext cx="57905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2N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O + O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 2N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 + O + O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</a:p>
          <a:p>
            <a:pPr marL="457200" indent="-457200">
              <a:spcAft>
                <a:spcPts val="1200"/>
              </a:spcAft>
              <a:buFontTx/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  N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O + O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 N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 + O + O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 </a:t>
            </a:r>
            <a:endParaRPr lang="en-US" sz="2400" dirty="0"/>
          </a:p>
          <a:p>
            <a:pPr marL="457200" indent="-457200">
              <a:spcAft>
                <a:spcPts val="1200"/>
              </a:spcAft>
              <a:buFontTx/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       </a:t>
            </a:r>
            <a:r>
              <a:rPr lang="pt-BR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2N</a:t>
            </a:r>
            <a:r>
              <a:rPr lang="pt-BR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  <a:r>
              <a:rPr lang="pt-BR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O  2N</a:t>
            </a:r>
            <a:r>
              <a:rPr lang="pt-BR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  <a:r>
              <a:rPr lang="pt-BR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 + O</a:t>
            </a:r>
            <a:r>
              <a:rPr lang="pt-BR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</a:p>
          <a:p>
            <a:pPr marL="457200" indent="-457200">
              <a:spcAft>
                <a:spcPts val="1200"/>
              </a:spcAft>
              <a:buFontTx/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       2N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O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 2N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 + O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79B97-6921-4500-8848-7CAD626E527A}"/>
              </a:ext>
            </a:extLst>
          </p:cNvPr>
          <p:cNvSpPr txBox="1"/>
          <p:nvPr/>
        </p:nvSpPr>
        <p:spPr>
          <a:xfrm>
            <a:off x="91440" y="316069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Question: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two elementary steps: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Experimentally the rate law is found to be rate 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</a:p>
          <a:p>
            <a:pPr eaLnBrk="1" hangingPunct="1">
              <a:defRPr/>
            </a:pPr>
            <a:endParaRPr lang="en-US" sz="2000" dirty="0"/>
          </a:p>
          <a:p>
            <a:pPr marL="1200150" lvl="1" indent="-457200">
              <a:buAutoNum type="arabicParenR"/>
              <a:defRPr/>
            </a:pPr>
            <a:r>
              <a:rPr lang="en-US" sz="2400" dirty="0"/>
              <a:t>What is the equation for the overall reaction?</a:t>
            </a:r>
          </a:p>
          <a:p>
            <a:pPr marL="1200150" lvl="1" indent="-457200">
              <a:buFont typeface="Arial" pitchFamily="34" charset="0"/>
              <a:buAutoNum type="arabicParenR"/>
              <a:defRPr/>
            </a:pPr>
            <a:r>
              <a:rPr lang="en-US" sz="2400" dirty="0"/>
              <a:t>Identify the intermediate. </a:t>
            </a:r>
          </a:p>
          <a:p>
            <a:pPr marL="1200150" lvl="1" indent="-457200">
              <a:buNone/>
              <a:defRPr/>
            </a:pPr>
            <a:endParaRPr lang="en-US" sz="2400" dirty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51384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" y="316069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Question:</a:t>
            </a:r>
          </a:p>
        </p:txBody>
      </p:sp>
      <p:sp>
        <p:nvSpPr>
          <p:cNvPr id="8" name="Rectangle 7"/>
          <p:cNvSpPr/>
          <p:nvPr/>
        </p:nvSpPr>
        <p:spPr>
          <a:xfrm>
            <a:off x="3089275" y="4554329"/>
            <a:ext cx="28543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Arial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O</a:t>
            </a:r>
            <a:endParaRPr lang="en-US" sz="2400" baseline="-25000" dirty="0">
              <a:solidFill>
                <a:prstClr val="black"/>
              </a:solidFill>
              <a:latin typeface="Arial" pitchFamily="34" charset="0"/>
              <a:sym typeface="Wingdings" pitchFamily="2" charset="2"/>
            </a:endParaRPr>
          </a:p>
          <a:p>
            <a:pPr marL="457200" indent="-457200">
              <a:spcAft>
                <a:spcPts val="1200"/>
              </a:spcAft>
              <a:buFontTx/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O</a:t>
            </a:r>
            <a:endParaRPr lang="en-US" sz="2400" dirty="0"/>
          </a:p>
          <a:p>
            <a:pPr marL="457200" indent="-457200">
              <a:spcAft>
                <a:spcPts val="1200"/>
              </a:spcAft>
              <a:buFontTx/>
              <a:buAutoNum type="alphaUcParenR"/>
            </a:pPr>
            <a:r>
              <a:rPr lang="pt-BR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N</a:t>
            </a:r>
            <a:r>
              <a:rPr lang="pt-BR" sz="2400" baseline="-250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2</a:t>
            </a:r>
          </a:p>
          <a:p>
            <a:pPr marL="457200" indent="-457200">
              <a:spcAft>
                <a:spcPts val="1200"/>
              </a:spcAft>
              <a:buFontTx/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There isn’t one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two elementary steps: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Experimentally the rate law is found to be rate 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</a:p>
          <a:p>
            <a:pPr eaLnBrk="1" hangingPunct="1">
              <a:defRPr/>
            </a:pPr>
            <a:endParaRPr lang="en-US" sz="2000" dirty="0"/>
          </a:p>
          <a:p>
            <a:pPr marL="1200150" lvl="1" indent="-457200">
              <a:buAutoNum type="arabicParenR"/>
              <a:defRPr/>
            </a:pPr>
            <a:r>
              <a:rPr lang="en-US" sz="2400" dirty="0"/>
              <a:t>What is the equation for the overall reaction?</a:t>
            </a:r>
          </a:p>
          <a:p>
            <a:pPr marL="1200150" lvl="1" indent="-457200">
              <a:buFont typeface="Arial" pitchFamily="34" charset="0"/>
              <a:buAutoNum type="arabicParenR"/>
              <a:defRPr/>
            </a:pPr>
            <a:r>
              <a:rPr lang="en-US" sz="2400" dirty="0"/>
              <a:t>Identify the intermediate. </a:t>
            </a:r>
          </a:p>
          <a:p>
            <a:pPr marL="1200150" lvl="1" indent="-457200">
              <a:buFont typeface="Arial" pitchFamily="34" charset="0"/>
              <a:buAutoNum type="arabicParenR"/>
              <a:defRPr/>
            </a:pPr>
            <a:r>
              <a:rPr lang="en-US" sz="2400" dirty="0"/>
              <a:t>Which reaction step is faster?</a:t>
            </a:r>
          </a:p>
          <a:p>
            <a:pPr marL="1200150" lvl="1" indent="-457200">
              <a:buFont typeface="Arial" pitchFamily="34" charset="0"/>
              <a:buAutoNum type="arabicParenR"/>
              <a:defRPr/>
            </a:pPr>
            <a:endParaRPr lang="en-US" sz="2400" dirty="0"/>
          </a:p>
          <a:p>
            <a:pPr marL="1200150" lvl="1" indent="-457200">
              <a:buNone/>
              <a:defRPr/>
            </a:pPr>
            <a:endParaRPr lang="en-US" sz="2400" dirty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51384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" y="316069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Question:</a:t>
            </a:r>
          </a:p>
        </p:txBody>
      </p:sp>
      <p:sp>
        <p:nvSpPr>
          <p:cNvPr id="9" name="Rectangle 8"/>
          <p:cNvSpPr/>
          <p:nvPr/>
        </p:nvSpPr>
        <p:spPr>
          <a:xfrm>
            <a:off x="3130550" y="4950569"/>
            <a:ext cx="4032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Step 1.</a:t>
            </a:r>
            <a:endParaRPr lang="en-US" sz="2400" baseline="-25000" dirty="0">
              <a:solidFill>
                <a:prstClr val="black"/>
              </a:solidFill>
              <a:latin typeface="Arial" pitchFamily="34" charset="0"/>
              <a:sym typeface="Wingdings" pitchFamily="2" charset="2"/>
            </a:endParaRPr>
          </a:p>
          <a:p>
            <a:pPr marL="457200" indent="-457200">
              <a:spcAft>
                <a:spcPts val="1200"/>
              </a:spcAft>
              <a:buFontTx/>
              <a:buAutoNum type="alphaUcParenR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</a:rPr>
              <a:t>Step 2.</a:t>
            </a:r>
            <a:endParaRPr lang="en-US" sz="2400" dirty="0"/>
          </a:p>
          <a:p>
            <a:pPr marL="457200" indent="-457200">
              <a:spcAft>
                <a:spcPts val="1200"/>
              </a:spcAft>
              <a:buFontTx/>
              <a:buAutoNum type="alphaUcParenR"/>
            </a:pPr>
            <a:r>
              <a:rPr lang="pt-BR" sz="2400" dirty="0">
                <a:solidFill>
                  <a:prstClr val="black"/>
                </a:solidFill>
                <a:latin typeface="Arial" pitchFamily="34" charset="0"/>
                <a:sym typeface="Wingdings" pitchFamily="2" charset="2"/>
              </a:rPr>
              <a:t>Not enough information.</a:t>
            </a:r>
            <a:endParaRPr lang="pt-BR" sz="2400" baseline="-25000" dirty="0">
              <a:solidFill>
                <a:prstClr val="black"/>
              </a:solidFill>
              <a:latin typeface="Arial" pitchFamily="34" charset="0"/>
              <a:sym typeface="Wingdings" pitchFamily="2" charset="2"/>
            </a:endParaRPr>
          </a:p>
          <a:p>
            <a:pPr marL="457200" indent="-457200">
              <a:spcAft>
                <a:spcPts val="1200"/>
              </a:spcAft>
            </a:pP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9737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The gas-phase decomposition of nitrous oxide (N</a:t>
            </a:r>
            <a:r>
              <a:rPr lang="en-US" sz="2000" baseline="-25000" dirty="0"/>
              <a:t>2</a:t>
            </a:r>
            <a:r>
              <a:rPr lang="en-US" sz="2000" dirty="0"/>
              <a:t>O) is believed to occur via two elementary steps: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Experimentally the rate law is found to be rate = </a:t>
            </a:r>
            <a:r>
              <a:rPr lang="en-US" sz="2000" i="1" dirty="0"/>
              <a:t>k</a:t>
            </a:r>
            <a:r>
              <a:rPr lang="en-US" sz="2000" dirty="0"/>
              <a:t>[N</a:t>
            </a:r>
            <a:r>
              <a:rPr lang="en-US" sz="2000" baseline="-25000" dirty="0"/>
              <a:t>2</a:t>
            </a:r>
            <a:r>
              <a:rPr lang="en-US" sz="2000" dirty="0"/>
              <a:t>O]. </a:t>
            </a:r>
          </a:p>
          <a:p>
            <a:pPr eaLnBrk="1" hangingPunct="1">
              <a:defRPr/>
            </a:pPr>
            <a:endParaRPr lang="en-US" sz="2000" dirty="0"/>
          </a:p>
          <a:p>
            <a:pPr marL="1200150" lvl="1" indent="-457200">
              <a:buAutoNum type="arabicParenR"/>
              <a:defRPr/>
            </a:pPr>
            <a:r>
              <a:rPr lang="en-US" sz="2400" dirty="0"/>
              <a:t>What is the equation for the overall reaction?</a:t>
            </a:r>
          </a:p>
          <a:p>
            <a:pPr marL="1200150" lvl="1" indent="-457200">
              <a:buFont typeface="Arial" pitchFamily="34" charset="0"/>
              <a:buAutoNum type="arabicParenR"/>
              <a:defRPr/>
            </a:pPr>
            <a:r>
              <a:rPr lang="en-US" sz="2400" dirty="0"/>
              <a:t>Identify the intermediate. </a:t>
            </a:r>
          </a:p>
          <a:p>
            <a:pPr marL="1200150" lvl="1" indent="-457200">
              <a:buFont typeface="Arial" pitchFamily="34" charset="0"/>
              <a:buAutoNum type="arabicParenR"/>
              <a:defRPr/>
            </a:pPr>
            <a:r>
              <a:rPr lang="en-US" sz="2400" dirty="0"/>
              <a:t>Which reaction step is faster?</a:t>
            </a:r>
          </a:p>
          <a:p>
            <a:pPr marL="1200150" lvl="1" indent="-457200">
              <a:buFont typeface="Arial" pitchFamily="34" charset="0"/>
              <a:buAutoNum type="arabicParenR"/>
              <a:defRPr/>
            </a:pPr>
            <a:r>
              <a:rPr lang="en-US" sz="2400" dirty="0"/>
              <a:t>Propose a reaction coordinate diagram.</a:t>
            </a:r>
          </a:p>
          <a:p>
            <a:pPr marL="1200150" lvl="1" indent="-457200">
              <a:buFont typeface="Arial" pitchFamily="34" charset="0"/>
              <a:buAutoNum type="arabicParenR"/>
              <a:defRPr/>
            </a:pPr>
            <a:endParaRPr lang="en-US" sz="2400" dirty="0"/>
          </a:p>
          <a:p>
            <a:pPr marL="1200150" lvl="1" indent="-457200">
              <a:buNone/>
              <a:defRPr/>
            </a:pPr>
            <a:endParaRPr lang="en-US" sz="2400" dirty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51384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" y="316069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Question: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30400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/>
              <a:t>The gas-phase decomposition of nitrous oxide (N</a:t>
            </a:r>
            <a:r>
              <a:rPr lang="en-US" sz="2000" baseline="-25000"/>
              <a:t>2</a:t>
            </a:r>
            <a:r>
              <a:rPr lang="en-US" sz="2000"/>
              <a:t>O) is believed to occur via two elementary steps:</a:t>
            </a:r>
          </a:p>
          <a:p>
            <a:pPr eaLnBrk="1" hangingPunct="1">
              <a:defRPr/>
            </a:pPr>
            <a:endParaRPr lang="en-US" sz="2000"/>
          </a:p>
          <a:p>
            <a:pPr eaLnBrk="1" hangingPunct="1">
              <a:defRPr/>
            </a:pPr>
            <a:endParaRPr lang="en-US" sz="2000"/>
          </a:p>
          <a:p>
            <a:pPr eaLnBrk="1" hangingPunct="1">
              <a:defRPr/>
            </a:pPr>
            <a:endParaRPr lang="en-US" sz="2000"/>
          </a:p>
          <a:p>
            <a:pPr eaLnBrk="1" hangingPunct="1">
              <a:defRPr/>
            </a:pPr>
            <a:endParaRPr lang="en-US" sz="2000"/>
          </a:p>
          <a:p>
            <a:pPr marL="457200" indent="-457200" eaLnBrk="1" hangingPunct="1">
              <a:defRPr/>
            </a:pPr>
            <a:r>
              <a:rPr lang="en-US" sz="2000">
                <a:solidFill>
                  <a:srgbClr val="FF0000"/>
                </a:solidFill>
              </a:rPr>
              <a:t>(d)	Propose a reaction coordinate diagram. 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600200"/>
            <a:ext cx="46053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925763" y="6096000"/>
            <a:ext cx="3276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933700" y="3665538"/>
            <a:ext cx="0" cy="2413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89300" y="6172200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Reaction Progress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006858" y="4611172"/>
            <a:ext cx="130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Energy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59600" y="3175000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Lets assume it is exothermic.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175000" y="5232400"/>
            <a:ext cx="304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94300" y="5702300"/>
            <a:ext cx="304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71800" y="5232400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</a:t>
            </a:r>
            <a:r>
              <a:rPr lang="en-US" baseline="-25000"/>
              <a:t>2</a:t>
            </a:r>
            <a:r>
              <a:rPr lang="en-US"/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51400" y="570230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</a:t>
            </a:r>
            <a:r>
              <a:rPr lang="en-US" baseline="-25000"/>
              <a:t>2</a:t>
            </a:r>
            <a:r>
              <a:rPr lang="en-US"/>
              <a:t> + O</a:t>
            </a:r>
            <a:r>
              <a:rPr lang="en-US" baseline="-2500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5800" y="3971707"/>
            <a:ext cx="199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Intermediate is higher in energy than R and P.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267200" y="4560372"/>
            <a:ext cx="3048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83000" y="4573072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</a:rPr>
              <a:t>N</a:t>
            </a:r>
            <a:r>
              <a:rPr lang="en-US" baseline="-25000">
                <a:solidFill>
                  <a:srgbClr val="7030A0"/>
                </a:solidFill>
              </a:rPr>
              <a:t>2</a:t>
            </a:r>
            <a:r>
              <a:rPr lang="en-US">
                <a:solidFill>
                  <a:srgbClr val="7030A0"/>
                </a:solidFill>
              </a:rPr>
              <a:t> + O </a:t>
            </a:r>
          </a:p>
          <a:p>
            <a:pPr algn="ctr"/>
            <a:r>
              <a:rPr lang="en-US">
                <a:solidFill>
                  <a:srgbClr val="7030A0"/>
                </a:solidFill>
              </a:rPr>
              <a:t>+ N</a:t>
            </a:r>
            <a:r>
              <a:rPr lang="en-US" baseline="-25000">
                <a:solidFill>
                  <a:srgbClr val="7030A0"/>
                </a:solidFill>
              </a:rPr>
              <a:t>2</a:t>
            </a:r>
            <a:r>
              <a:rPr lang="en-US">
                <a:solidFill>
                  <a:srgbClr val="7030A0"/>
                </a:solidFill>
              </a:rPr>
              <a:t>O</a:t>
            </a:r>
            <a:endParaRPr lang="en-US" baseline="-25000">
              <a:solidFill>
                <a:srgbClr val="7030A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352800" y="3987800"/>
            <a:ext cx="1117600" cy="1274233"/>
          </a:xfrm>
          <a:custGeom>
            <a:avLst/>
            <a:gdLst>
              <a:gd name="connsiteX0" fmla="*/ 0 w 1117600"/>
              <a:gd name="connsiteY0" fmla="*/ 1244600 h 1274233"/>
              <a:gd name="connsiteX1" fmla="*/ 215900 w 1117600"/>
              <a:gd name="connsiteY1" fmla="*/ 1181100 h 1274233"/>
              <a:gd name="connsiteX2" fmla="*/ 330200 w 1117600"/>
              <a:gd name="connsiteY2" fmla="*/ 685800 h 1274233"/>
              <a:gd name="connsiteX3" fmla="*/ 368300 w 1117600"/>
              <a:gd name="connsiteY3" fmla="*/ 355600 h 1274233"/>
              <a:gd name="connsiteX4" fmla="*/ 393700 w 1117600"/>
              <a:gd name="connsiteY4" fmla="*/ 203200 h 1274233"/>
              <a:gd name="connsiteX5" fmla="*/ 431800 w 1117600"/>
              <a:gd name="connsiteY5" fmla="*/ 114300 h 1274233"/>
              <a:gd name="connsiteX6" fmla="*/ 482600 w 1117600"/>
              <a:gd name="connsiteY6" fmla="*/ 38100 h 1274233"/>
              <a:gd name="connsiteX7" fmla="*/ 596900 w 1117600"/>
              <a:gd name="connsiteY7" fmla="*/ 0 h 1274233"/>
              <a:gd name="connsiteX8" fmla="*/ 673100 w 1117600"/>
              <a:gd name="connsiteY8" fmla="*/ 38100 h 1274233"/>
              <a:gd name="connsiteX9" fmla="*/ 711200 w 1117600"/>
              <a:gd name="connsiteY9" fmla="*/ 127000 h 1274233"/>
              <a:gd name="connsiteX10" fmla="*/ 762000 w 1117600"/>
              <a:gd name="connsiteY10" fmla="*/ 393700 h 1274233"/>
              <a:gd name="connsiteX11" fmla="*/ 863600 w 1117600"/>
              <a:gd name="connsiteY11" fmla="*/ 571500 h 1274233"/>
              <a:gd name="connsiteX12" fmla="*/ 1117600 w 1117600"/>
              <a:gd name="connsiteY12" fmla="*/ 571500 h 127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7600" h="1274233">
                <a:moveTo>
                  <a:pt x="0" y="1244600"/>
                </a:moveTo>
                <a:cubicBezTo>
                  <a:pt x="80433" y="1259416"/>
                  <a:pt x="160867" y="1274233"/>
                  <a:pt x="215900" y="1181100"/>
                </a:cubicBezTo>
                <a:cubicBezTo>
                  <a:pt x="270933" y="1087967"/>
                  <a:pt x="304800" y="823383"/>
                  <a:pt x="330200" y="685800"/>
                </a:cubicBezTo>
                <a:cubicBezTo>
                  <a:pt x="355600" y="548217"/>
                  <a:pt x="357717" y="436033"/>
                  <a:pt x="368300" y="355600"/>
                </a:cubicBezTo>
                <a:cubicBezTo>
                  <a:pt x="378883" y="275167"/>
                  <a:pt x="383117" y="243417"/>
                  <a:pt x="393700" y="203200"/>
                </a:cubicBezTo>
                <a:cubicBezTo>
                  <a:pt x="404283" y="162983"/>
                  <a:pt x="416983" y="141817"/>
                  <a:pt x="431800" y="114300"/>
                </a:cubicBezTo>
                <a:cubicBezTo>
                  <a:pt x="446617" y="86783"/>
                  <a:pt x="455083" y="57150"/>
                  <a:pt x="482600" y="38100"/>
                </a:cubicBezTo>
                <a:cubicBezTo>
                  <a:pt x="510117" y="19050"/>
                  <a:pt x="565150" y="0"/>
                  <a:pt x="596900" y="0"/>
                </a:cubicBezTo>
                <a:cubicBezTo>
                  <a:pt x="628650" y="0"/>
                  <a:pt x="654050" y="16934"/>
                  <a:pt x="673100" y="38100"/>
                </a:cubicBezTo>
                <a:cubicBezTo>
                  <a:pt x="692150" y="59266"/>
                  <a:pt x="696383" y="67733"/>
                  <a:pt x="711200" y="127000"/>
                </a:cubicBezTo>
                <a:cubicBezTo>
                  <a:pt x="726017" y="186267"/>
                  <a:pt x="736600" y="319617"/>
                  <a:pt x="762000" y="393700"/>
                </a:cubicBezTo>
                <a:cubicBezTo>
                  <a:pt x="787400" y="467783"/>
                  <a:pt x="804333" y="541867"/>
                  <a:pt x="863600" y="571500"/>
                </a:cubicBezTo>
                <a:cubicBezTo>
                  <a:pt x="922867" y="601133"/>
                  <a:pt x="1020233" y="586316"/>
                  <a:pt x="1117600" y="571500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61200" y="5000407"/>
            <a:ext cx="188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Step 1 slow, higher transition state energy.</a:t>
            </a:r>
          </a:p>
        </p:txBody>
      </p:sp>
      <p:sp>
        <p:nvSpPr>
          <p:cNvPr id="28" name="Freeform 27"/>
          <p:cNvSpPr/>
          <p:nvPr/>
        </p:nvSpPr>
        <p:spPr>
          <a:xfrm>
            <a:off x="4292600" y="4235450"/>
            <a:ext cx="1092200" cy="1502833"/>
          </a:xfrm>
          <a:custGeom>
            <a:avLst/>
            <a:gdLst>
              <a:gd name="connsiteX0" fmla="*/ 0 w 1092200"/>
              <a:gd name="connsiteY0" fmla="*/ 311150 h 1502833"/>
              <a:gd name="connsiteX1" fmla="*/ 292100 w 1092200"/>
              <a:gd name="connsiteY1" fmla="*/ 311150 h 1502833"/>
              <a:gd name="connsiteX2" fmla="*/ 431800 w 1092200"/>
              <a:gd name="connsiteY2" fmla="*/ 57150 h 1502833"/>
              <a:gd name="connsiteX3" fmla="*/ 647700 w 1092200"/>
              <a:gd name="connsiteY3" fmla="*/ 44450 h 1502833"/>
              <a:gd name="connsiteX4" fmla="*/ 723900 w 1092200"/>
              <a:gd name="connsiteY4" fmla="*/ 323850 h 1502833"/>
              <a:gd name="connsiteX5" fmla="*/ 812800 w 1092200"/>
              <a:gd name="connsiteY5" fmla="*/ 1314450 h 1502833"/>
              <a:gd name="connsiteX6" fmla="*/ 1092200 w 1092200"/>
              <a:gd name="connsiteY6" fmla="*/ 1454150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2200" h="1502833">
                <a:moveTo>
                  <a:pt x="0" y="311150"/>
                </a:moveTo>
                <a:cubicBezTo>
                  <a:pt x="110066" y="332316"/>
                  <a:pt x="220133" y="353483"/>
                  <a:pt x="292100" y="311150"/>
                </a:cubicBezTo>
                <a:cubicBezTo>
                  <a:pt x="364067" y="268817"/>
                  <a:pt x="372533" y="101600"/>
                  <a:pt x="431800" y="57150"/>
                </a:cubicBezTo>
                <a:cubicBezTo>
                  <a:pt x="491067" y="12700"/>
                  <a:pt x="599017" y="0"/>
                  <a:pt x="647700" y="44450"/>
                </a:cubicBezTo>
                <a:cubicBezTo>
                  <a:pt x="696383" y="88900"/>
                  <a:pt x="696383" y="112183"/>
                  <a:pt x="723900" y="323850"/>
                </a:cubicBezTo>
                <a:cubicBezTo>
                  <a:pt x="751417" y="535517"/>
                  <a:pt x="751417" y="1126067"/>
                  <a:pt x="812800" y="1314450"/>
                </a:cubicBezTo>
                <a:cubicBezTo>
                  <a:pt x="874183" y="1502833"/>
                  <a:pt x="983191" y="1478491"/>
                  <a:pt x="1092200" y="1454150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24AAA1B-2A45-4851-BB52-905359CFF8A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  <p:bldP spid="22" grpId="0"/>
      <p:bldP spid="24" grpId="0"/>
      <p:bldP spid="26" grpId="0" animBg="1"/>
      <p:bldP spid="27" grpId="0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Tying it All Together</a:t>
            </a:r>
          </a:p>
        </p:txBody>
      </p:sp>
      <p:pic>
        <p:nvPicPr>
          <p:cNvPr id="309250" name="Picture 2" descr="http://www.kshitij-iitjee.com/Study/Chemistry/Part2/Chapter2/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4363" y="820737"/>
            <a:ext cx="5862637" cy="257783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70001" y="3568700"/>
            <a:ext cx="659129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/>
              <a:t> What is the overall reaction?</a:t>
            </a:r>
          </a:p>
          <a:p>
            <a:pPr>
              <a:spcAft>
                <a:spcPts val="300"/>
              </a:spcAft>
            </a:pPr>
            <a:r>
              <a:rPr lang="en-US"/>
              <a:t>Is it exothermic or endothermic?</a:t>
            </a:r>
          </a:p>
          <a:p>
            <a:pPr>
              <a:spcAft>
                <a:spcPts val="300"/>
              </a:spcAft>
            </a:pPr>
            <a:r>
              <a:rPr lang="en-US"/>
              <a:t>How many elementary steps?</a:t>
            </a:r>
          </a:p>
          <a:p>
            <a:pPr>
              <a:spcAft>
                <a:spcPts val="300"/>
              </a:spcAft>
            </a:pPr>
            <a:r>
              <a:rPr lang="en-US"/>
              <a:t>Write the rate law for each step?</a:t>
            </a:r>
          </a:p>
          <a:p>
            <a:pPr>
              <a:spcAft>
                <a:spcPts val="300"/>
              </a:spcAft>
            </a:pPr>
            <a:r>
              <a:rPr lang="en-US"/>
              <a:t>What is the </a:t>
            </a:r>
            <a:r>
              <a:rPr lang="en-US" err="1"/>
              <a:t>molecularity</a:t>
            </a:r>
            <a:r>
              <a:rPr lang="en-US"/>
              <a:t> for each step?</a:t>
            </a:r>
          </a:p>
          <a:p>
            <a:pPr>
              <a:spcAft>
                <a:spcPts val="300"/>
              </a:spcAft>
            </a:pPr>
            <a:r>
              <a:rPr lang="en-US"/>
              <a:t>From highest to lowest what are the relative energies of activation?</a:t>
            </a:r>
          </a:p>
          <a:p>
            <a:pPr>
              <a:spcAft>
                <a:spcPts val="300"/>
              </a:spcAft>
            </a:pPr>
            <a:r>
              <a:rPr lang="en-US"/>
              <a:t>What is the rate determining step?</a:t>
            </a:r>
          </a:p>
          <a:p>
            <a:pPr>
              <a:spcAft>
                <a:spcPts val="300"/>
              </a:spcAft>
            </a:pPr>
            <a:r>
              <a:rPr lang="en-US"/>
              <a:t>What is the overall rate law?</a:t>
            </a:r>
          </a:p>
          <a:p>
            <a:pPr marL="457200" indent="-457200">
              <a:spcAft>
                <a:spcPts val="300"/>
              </a:spcAft>
            </a:pPr>
            <a:r>
              <a:rPr lang="en-US"/>
              <a:t>What are the intermediates?</a:t>
            </a:r>
          </a:p>
          <a:p>
            <a:pPr marL="457200" indent="-457200">
              <a:spcAft>
                <a:spcPts val="300"/>
              </a:spcAft>
            </a:pPr>
            <a:r>
              <a:rPr lang="en-US"/>
              <a:t>Propose a transition state for each step.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973139"/>
            <a:ext cx="1420291" cy="117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100" y="990601"/>
            <a:ext cx="2203900" cy="111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89013"/>
            <a:ext cx="2154924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5732" y="2596634"/>
            <a:ext cx="68344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ym typeface="Symbol" pitchFamily="18" charset="2"/>
              </a:rPr>
              <a:t>1)  Mix reactants together and monitor reaction.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-Vary concentration of reactants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-Vary temperature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2)  Use data to propose a rate law.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3)  Propose a reaction mechanism.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4)  Design experiments to support proposal.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-Attempt to observe/isolate intermediates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-Labeling experiments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-Modify structures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5) Try to make it faster/cheaper/more efficient. </a:t>
            </a:r>
          </a:p>
        </p:txBody>
      </p:sp>
      <p:pic>
        <p:nvPicPr>
          <p:cNvPr id="272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0963" y="981075"/>
            <a:ext cx="213824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07263" y="1181100"/>
            <a:ext cx="121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Times New Roman" pitchFamily="18" charset="0"/>
                <a:cs typeface="Times New Roman" pitchFamily="18" charset="0"/>
              </a:rPr>
              <a:t>Design experiment to support proposal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66800" y="4127500"/>
            <a:ext cx="4635500" cy="368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2" y="1524000"/>
            <a:ext cx="6529388" cy="131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696" y="9906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1) Molecules Must Collide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44" y="29865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2) Have enough energy to make and break bonds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350" y="3591003"/>
            <a:ext cx="5792661" cy="253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88858" y="3425580"/>
            <a:ext cx="204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O and O</a:t>
            </a:r>
            <a:r>
              <a:rPr lang="en-US" sz="2000" baseline="-25000"/>
              <a:t>3</a:t>
            </a:r>
            <a:r>
              <a:rPr lang="en-US" sz="2000"/>
              <a:t> collide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9432" y="4697096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Bond breaking (requires energy)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7124" y="4822201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Bond making (releases energy)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616" y="62665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3) Have the correct orientation to react.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14777" y="4595315"/>
            <a:ext cx="2098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70C0"/>
              </a:buClr>
              <a:buSzPct val="65000"/>
              <a:defRPr/>
            </a:pPr>
            <a:r>
              <a:rPr lang="en-US" altLang="en-US" sz="20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 is why reactions are temperature and concentration dependent!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1113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3) Propose a reaction mechanism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09613" y="992289"/>
            <a:ext cx="7708900" cy="48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Use the concentration dependence and rate law to propose a reaction mechanism.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proposed mechanism must meet three criteria:</a:t>
            </a:r>
          </a:p>
          <a:p>
            <a:pPr marL="800100" lvl="1" indent="-342900" algn="l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Arial" pitchFamily="34" charset="0"/>
              <a:buChar char="•"/>
              <a:defRPr/>
            </a:pP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elementary steps must add up to the overall balanced equation.</a:t>
            </a:r>
          </a:p>
          <a:p>
            <a:pPr marL="800100" lvl="1" indent="-342900" algn="l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Arial" pitchFamily="34" charset="0"/>
              <a:buChar char="•"/>
              <a:defRPr/>
            </a:pP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mechanism must correlate with the experimentally established rate law.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Arial" pitchFamily="34" charset="0"/>
              <a:buChar char="•"/>
              <a:defRPr/>
            </a:pP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elementary steps must be physically and chemically reasonable.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65000"/>
              <a:buFont typeface="Arial" pitchFamily="34" charset="0"/>
              <a:buChar char="•"/>
              <a:defRPr/>
            </a:pPr>
            <a:r>
              <a: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mechanism should be as simple as possible while still agreeing with experiment.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973139"/>
            <a:ext cx="1420291" cy="117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100" y="990601"/>
            <a:ext cx="2203900" cy="111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89013"/>
            <a:ext cx="2154924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5732" y="2596634"/>
            <a:ext cx="68344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ym typeface="Symbol" pitchFamily="18" charset="2"/>
              </a:rPr>
              <a:t>1)  Mix reactants together and monitor reaction.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-Vary concentration of reactants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-Vary temperature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2)  Use data to propose a rate law.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3)  Propose a reaction mechanism.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4)  Design experiments to support proposal.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-Attempt to observe/isolate intermediates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-Labeling experiments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-Modify structures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5) Try to make it faster/cheaper/more efficient. </a:t>
            </a:r>
          </a:p>
        </p:txBody>
      </p:sp>
      <p:pic>
        <p:nvPicPr>
          <p:cNvPr id="272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0963" y="981075"/>
            <a:ext cx="213824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07263" y="1181100"/>
            <a:ext cx="121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Times New Roman" pitchFamily="18" charset="0"/>
                <a:cs typeface="Times New Roman" pitchFamily="18" charset="0"/>
              </a:rPr>
              <a:t>Design experiment to support proposal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87562" y="4838700"/>
            <a:ext cx="5341937" cy="1104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800" y="7575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>
                <a:sym typeface="Symbol" pitchFamily="18" charset="2"/>
              </a:rPr>
              <a:t>		-Attempt to observe/isolate intermediates.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11113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2409" y="1644134"/>
            <a:ext cx="794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2CH</a:t>
            </a:r>
            <a:r>
              <a:rPr lang="en-US" sz="2400" baseline="-25000"/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5141072" y="1631434"/>
            <a:ext cx="2021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ym typeface="Symbol" pitchFamily="18" charset="2"/>
              </a:rPr>
              <a:t>H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C=CH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 + 2H</a:t>
            </a:r>
            <a:r>
              <a:rPr lang="en-US" sz="2400" baseline="-25000">
                <a:sym typeface="Symbol" pitchFamily="18" charset="2"/>
              </a:rPr>
              <a:t>2</a:t>
            </a:r>
            <a:endParaRPr lang="en-US" sz="2400" baseline="-2500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47332" y="1879600"/>
            <a:ext cx="1033462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5113" y="1270000"/>
            <a:ext cx="90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FSO</a:t>
            </a:r>
            <a:r>
              <a:rPr lang="en-US" baseline="-25000"/>
              <a:t>3</a:t>
            </a:r>
            <a:r>
              <a:rPr lang="en-US"/>
              <a:t>H</a:t>
            </a:r>
          </a:p>
          <a:p>
            <a:pPr algn="ctr"/>
            <a:r>
              <a:rPr lang="en-US"/>
              <a:t>SbF</a:t>
            </a:r>
            <a:r>
              <a:rPr lang="en-US" baseline="-25000"/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28138" y="34671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Transition State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9452" y="2270780"/>
            <a:ext cx="1812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  <a:sym typeface="Symbol" pitchFamily="18" charset="2"/>
              </a:rPr>
              <a:t>Proposal 1: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6752" y="4658380"/>
            <a:ext cx="1812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  <a:sym typeface="Symbol" pitchFamily="18" charset="2"/>
              </a:rPr>
              <a:t>Proposal 2:</a:t>
            </a:r>
            <a:endParaRPr lang="en-US"/>
          </a:p>
        </p:txBody>
      </p:sp>
      <p:graphicFrame>
        <p:nvGraphicFramePr>
          <p:cNvPr id="311300" name="Object 4"/>
          <p:cNvGraphicFramePr>
            <a:graphicFrameLocks noChangeAspect="1"/>
          </p:cNvGraphicFramePr>
          <p:nvPr/>
        </p:nvGraphicFramePr>
        <p:xfrm>
          <a:off x="1998663" y="4414838"/>
          <a:ext cx="6714217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34" name="CS ChemDraw Drawing" r:id="rId4" imgW="5057699" imgH="999270" progId="ChemDraw.Document.6.0">
                  <p:embed/>
                </p:oleObj>
              </mc:Choice>
              <mc:Fallback>
                <p:oleObj name="CS ChemDraw Drawing" r:id="rId4" imgW="5057699" imgH="999270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4414838"/>
                        <a:ext cx="6714217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1301" name="Object 5"/>
          <p:cNvGraphicFramePr>
            <a:graphicFrameLocks noChangeAspect="1"/>
          </p:cNvGraphicFramePr>
          <p:nvPr/>
        </p:nvGraphicFramePr>
        <p:xfrm>
          <a:off x="2533650" y="2582863"/>
          <a:ext cx="5605226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35" name="CS ChemDraw Drawing" r:id="rId6" imgW="3693798" imgH="549990" progId="ChemDraw.Document.6.0">
                  <p:embed/>
                </p:oleObj>
              </mc:Choice>
              <mc:Fallback>
                <p:oleObj name="CS ChemDraw Drawing" r:id="rId6" imgW="3693798" imgH="549990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650" y="2582863"/>
                        <a:ext cx="5605226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77538" y="5372100"/>
            <a:ext cx="141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Transition State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4638" y="5359400"/>
            <a:ext cx="141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Transition 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9238" y="5359400"/>
            <a:ext cx="141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Intermediate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438" y="2738713"/>
            <a:ext cx="1645312" cy="140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3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5100" y="5532438"/>
            <a:ext cx="2323817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800" y="7575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>
                <a:sym typeface="Symbol" pitchFamily="18" charset="2"/>
              </a:rPr>
              <a:t>		-Attempt to observe/isolate intermediates.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11113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52" y="5483880"/>
            <a:ext cx="1812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  <a:sym typeface="Symbol" pitchFamily="18" charset="2"/>
              </a:rPr>
              <a:t>Proposal 2:</a:t>
            </a:r>
            <a:endParaRPr lang="en-US"/>
          </a:p>
        </p:txBody>
      </p:sp>
      <p:graphicFrame>
        <p:nvGraphicFramePr>
          <p:cNvPr id="311300" name="Object 4"/>
          <p:cNvGraphicFramePr>
            <a:graphicFrameLocks noChangeAspect="1"/>
          </p:cNvGraphicFramePr>
          <p:nvPr/>
        </p:nvGraphicFramePr>
        <p:xfrm>
          <a:off x="1998663" y="5087938"/>
          <a:ext cx="6714217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7" name="CS ChemDraw Drawing" r:id="rId3" imgW="5057699" imgH="999270" progId="ChemDraw.Document.6.0">
                  <p:embed/>
                </p:oleObj>
              </mc:Choice>
              <mc:Fallback>
                <p:oleObj name="CS ChemDraw Drawing" r:id="rId3" imgW="5057699" imgH="999270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5087938"/>
                        <a:ext cx="6714217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77538" y="6045200"/>
            <a:ext cx="141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Transition State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4638" y="6032500"/>
            <a:ext cx="141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Transition 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9238" y="6032500"/>
            <a:ext cx="141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Intermediate</a:t>
            </a:r>
          </a:p>
        </p:txBody>
      </p:sp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312" y="1166813"/>
            <a:ext cx="2211388" cy="376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7446" name="Object 6"/>
          <p:cNvGraphicFramePr>
            <a:graphicFrameLocks noChangeAspect="1"/>
          </p:cNvGraphicFramePr>
          <p:nvPr/>
        </p:nvGraphicFramePr>
        <p:xfrm>
          <a:off x="2654300" y="1384300"/>
          <a:ext cx="441635" cy="691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8" name="CS ChemDraw Drawing" r:id="rId6" imgW="405199" imgH="633690" progId="ChemDraw.Document.6.0">
                  <p:embed/>
                </p:oleObj>
              </mc:Choice>
              <mc:Fallback>
                <p:oleObj name="CS ChemDraw Drawing" r:id="rId6" imgW="405199" imgH="633690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1384300"/>
                        <a:ext cx="441635" cy="6910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48" name="Picture 8" descr="http://www.nobelprize.org/nobel_prizes/chemistry/laureates/1994/illpres/indexolah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0775" y="1966912"/>
            <a:ext cx="3238500" cy="194310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597400" y="3975100"/>
            <a:ext cx="407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1994 Nobel Prize in chemistry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800" y="7575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>
                <a:sym typeface="Symbol" pitchFamily="18" charset="2"/>
              </a:rPr>
              <a:t>		- Labeling experiments.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11113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19492" name="Object 4"/>
          <p:cNvGraphicFramePr>
            <a:graphicFrameLocks noChangeAspect="1"/>
          </p:cNvGraphicFramePr>
          <p:nvPr/>
        </p:nvGraphicFramePr>
        <p:xfrm>
          <a:off x="2019299" y="1371600"/>
          <a:ext cx="580411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25" name="CS ChemDraw Drawing" r:id="rId3" imgW="4460435" imgH="612090" progId="ChemDraw.Document.6.0">
                  <p:embed/>
                </p:oleObj>
              </mc:Choice>
              <mc:Fallback>
                <p:oleObj name="CS ChemDraw Drawing" r:id="rId3" imgW="4460435" imgH="612090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299" y="1371600"/>
                        <a:ext cx="5804115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V="1">
            <a:off x="6007100" y="2146300"/>
            <a:ext cx="38100" cy="3429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2476500"/>
            <a:ext cx="24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Where did the oxygen come from (</a:t>
            </a:r>
            <a:r>
              <a:rPr lang="en-US">
                <a:solidFill>
                  <a:srgbClr val="FF0000"/>
                </a:solidFill>
              </a:rPr>
              <a:t>O</a:t>
            </a:r>
            <a:r>
              <a:rPr lang="en-US"/>
              <a:t> or </a:t>
            </a:r>
            <a:r>
              <a:rPr lang="en-US">
                <a:solidFill>
                  <a:srgbClr val="0000FF"/>
                </a:solidFill>
              </a:rPr>
              <a:t>O</a:t>
            </a:r>
            <a:r>
              <a:rPr lang="en-US"/>
              <a:t>)?</a:t>
            </a:r>
          </a:p>
        </p:txBody>
      </p:sp>
      <p:graphicFrame>
        <p:nvGraphicFramePr>
          <p:cNvPr id="319494" name="Object 6"/>
          <p:cNvGraphicFramePr>
            <a:graphicFrameLocks noChangeAspect="1"/>
          </p:cNvGraphicFramePr>
          <p:nvPr/>
        </p:nvGraphicFramePr>
        <p:xfrm>
          <a:off x="1973263" y="3448050"/>
          <a:ext cx="5456237" cy="747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26" name="CS ChemDraw Drawing" r:id="rId5" imgW="4480155" imgH="596970" progId="ChemDraw.Document.6.0">
                  <p:embed/>
                </p:oleObj>
              </mc:Choice>
              <mc:Fallback>
                <p:oleObj name="CS ChemDraw Drawing" r:id="rId5" imgW="4480155" imgH="596970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263" y="3448050"/>
                        <a:ext cx="5456237" cy="7473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22"/>
          <p:cNvSpPr/>
          <p:nvPr/>
        </p:nvSpPr>
        <p:spPr>
          <a:xfrm rot="20475688">
            <a:off x="2715198" y="3802260"/>
            <a:ext cx="799583" cy="30947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20475688">
            <a:off x="6456107" y="3759174"/>
            <a:ext cx="899665" cy="37024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9272204">
            <a:off x="1908562" y="3502264"/>
            <a:ext cx="899665" cy="637867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19272204">
            <a:off x="4778763" y="3502264"/>
            <a:ext cx="899665" cy="637867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80245" y="3683228"/>
            <a:ext cx="637383" cy="298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20270330">
            <a:off x="5487387" y="3768129"/>
            <a:ext cx="737351" cy="39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9496" name="Picture 8" descr="http://chemwiki.ucdavis.edu/@api/deki/files/2818/image099.png?revision=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7063" y="4640612"/>
            <a:ext cx="5370160" cy="1599500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http://upload.wikimedia.org/wikipedia/commons/thumb/0/0b/Citric_acid_cycle_with_aconitate_2.svg/2000px-Citric_acid_cycle_with_aconitate_2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345" y="1267270"/>
            <a:ext cx="6927211" cy="55130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12800" y="7575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>
                <a:sym typeface="Symbol" pitchFamily="18" charset="2"/>
              </a:rPr>
              <a:t>		- Labeling experiments.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100" y="11113"/>
            <a:ext cx="8534400" cy="865187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en-US" sz="4000" u="sng">
                <a:latin typeface="+mj-lt"/>
                <a:ea typeface="+mj-ea"/>
                <a:cs typeface="+mj-cs"/>
              </a:rPr>
              <a:t>) Design experiments to support proposal.</a:t>
            </a:r>
            <a:endParaRPr kumimoji="0" lang="en-US" altLang="en-US" sz="4000" b="0" i="0" u="sng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0064" y="4072128"/>
            <a:ext cx="1633728" cy="52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973139"/>
            <a:ext cx="1420291" cy="117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100" y="990601"/>
            <a:ext cx="2203900" cy="111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89013"/>
            <a:ext cx="2154924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5732" y="2596634"/>
            <a:ext cx="68344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ym typeface="Symbol" pitchFamily="18" charset="2"/>
              </a:rPr>
              <a:t>1)  Mix reactants together and monitor reaction.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-Vary concentration of reactants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-Vary temperature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2)  Use data to propose a rate law.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3)  Propose a reaction mechanism.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4)  Design experiments to support proposal.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-Attempt to observe/isolate intermediates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-Labeling experiments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		-Modify structures</a:t>
            </a:r>
          </a:p>
          <a:p>
            <a:pPr marL="342900" indent="-342900"/>
            <a:r>
              <a:rPr lang="en-US" sz="2400">
                <a:sym typeface="Symbol" pitchFamily="18" charset="2"/>
              </a:rPr>
              <a:t>5) Try to make it faster/cheaper/more efficient. </a:t>
            </a:r>
          </a:p>
        </p:txBody>
      </p:sp>
      <p:pic>
        <p:nvPicPr>
          <p:cNvPr id="272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0963" y="981075"/>
            <a:ext cx="213824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07263" y="1181100"/>
            <a:ext cx="121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Times New Roman" pitchFamily="18" charset="0"/>
                <a:cs typeface="Times New Roman" pitchFamily="18" charset="0"/>
              </a:rPr>
              <a:t>Design experiment to support proposal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84262" y="5930900"/>
            <a:ext cx="6192838" cy="419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7C9B5C-B260-47F9-A433-5C68956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95" y="517143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E081D-3248-4203-A647-455CE5232BE6}"/>
              </a:ext>
            </a:extLst>
          </p:cNvPr>
          <p:cNvSpPr/>
          <p:nvPr/>
        </p:nvSpPr>
        <p:spPr>
          <a:xfrm>
            <a:off x="1142270" y="6504322"/>
            <a:ext cx="1081346" cy="21485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C50841A-CA37-461D-8044-6231FCA0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695" y="54179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2C9B5D-BBF9-4904-A912-1B7EBB6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3615" y="56084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027DDA-52DC-4726-A19D-8EF4325D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8662" y="5855025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21C2D0D-4BA7-4E16-95CF-BCBCBD2F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0281" y="6046358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C9D3163-E91E-4689-A3C6-2C4A344E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5180" y="6324059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93050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/>
              <a:t>Catalysis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854" y="1170117"/>
            <a:ext cx="84625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b="1" i="1" ker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Catalyst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is a substance that increases the rate of a chemical reaction without being consumed.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2384" y="2173147"/>
            <a:ext cx="8421565" cy="423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Takes part in the reaction (interacts with the reactants).</a:t>
            </a:r>
          </a:p>
          <a:p>
            <a:pPr marL="800100" lvl="1" indent="-342900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Lowers activation energy by changing the mechanism by which the process occurs.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After the interaction it returns to its original state (is not consumed).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Speeds up both the forward and the reverse reactions.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Does not increase the yield of the product, but gets to the product more quickly.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sz="2400" ker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Text Box 5"/>
          <p:cNvSpPr txBox="1">
            <a:spLocks noChangeArrowheads="1"/>
          </p:cNvSpPr>
          <p:nvPr/>
        </p:nvSpPr>
        <p:spPr bwMode="auto">
          <a:xfrm>
            <a:off x="5360986" y="5824538"/>
            <a:ext cx="601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1" err="1">
                <a:solidFill>
                  <a:srgbClr val="FF0000"/>
                </a:solidFill>
              </a:rPr>
              <a:t>E</a:t>
            </a:r>
            <a:r>
              <a:rPr lang="en-US" sz="4000" i="1" baseline="-25000" err="1">
                <a:solidFill>
                  <a:srgbClr val="FF0000"/>
                </a:solidFill>
              </a:rPr>
              <a:t>a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2063" name="Text Box 6"/>
          <p:cNvSpPr txBox="1">
            <a:spLocks noChangeArrowheads="1"/>
          </p:cNvSpPr>
          <p:nvPr/>
        </p:nvSpPr>
        <p:spPr bwMode="auto">
          <a:xfrm>
            <a:off x="6611937" y="5843588"/>
            <a:ext cx="417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1">
                <a:solidFill>
                  <a:srgbClr val="008000"/>
                </a:solidFill>
              </a:rPr>
              <a:t>k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572965" y="800100"/>
            <a:ext cx="1738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Uncatalyzed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6065496" y="800100"/>
            <a:ext cx="1410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Catalyzed</a:t>
            </a:r>
          </a:p>
        </p:txBody>
      </p:sp>
      <p:graphicFrame>
        <p:nvGraphicFramePr>
          <p:cNvPr id="3074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949284"/>
              </p:ext>
            </p:extLst>
          </p:nvPr>
        </p:nvGraphicFramePr>
        <p:xfrm>
          <a:off x="1033462" y="5773738"/>
          <a:ext cx="3679029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Equation" r:id="rId3" imgW="914400" imgH="203200" progId="Equation.3">
                  <p:embed/>
                </p:oleObj>
              </mc:Choice>
              <mc:Fallback>
                <p:oleObj name="Equation" r:id="rId3" imgW="914400" imgH="2032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62" y="5773738"/>
                        <a:ext cx="3679029" cy="817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/>
              <a:t>Catalysis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223465" y="5815013"/>
            <a:ext cx="0" cy="75088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153150" y="5868987"/>
            <a:ext cx="0" cy="75882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1516608" y="4660899"/>
            <a:ext cx="6383276" cy="9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and overall reaction are the same.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Catalyst lowers </a:t>
            </a:r>
            <a:r>
              <a:rPr lang="en-US" altLang="en-US" sz="2400" i="1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400" kern="0" baseline="-25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5" cstate="print">
            <a:lum bright="-18000" contrast="30000"/>
          </a:blip>
          <a:srcRect/>
          <a:stretch>
            <a:fillRect/>
          </a:stretch>
        </p:blipFill>
        <p:spPr bwMode="auto">
          <a:xfrm>
            <a:off x="813757" y="1212873"/>
            <a:ext cx="3136751" cy="338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6" cstate="print">
            <a:lum bright="-6000" contrast="12000"/>
          </a:blip>
          <a:srcRect/>
          <a:stretch>
            <a:fillRect/>
          </a:stretch>
        </p:blipFill>
        <p:spPr bwMode="auto">
          <a:xfrm>
            <a:off x="5279623" y="1262717"/>
            <a:ext cx="3083727" cy="335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/>
      <p:bldP spid="206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181364" y="2195005"/>
            <a:ext cx="63894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320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  +     B     </a:t>
            </a:r>
            <a:r>
              <a:rPr lang="en-US" sz="320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  2C</a:t>
            </a:r>
            <a:endParaRPr lang="en-US" sz="3200" baseline="-2500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Collision theory of reaction rates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9602" y="1223743"/>
            <a:ext cx="5023585" cy="101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79696" y="703992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1) Molecules Must Collide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2" descr="https://upload.wikimedia.org/wikipedia/commons/6/6d/Translational_mo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420" y="3335972"/>
            <a:ext cx="3369945" cy="2954320"/>
          </a:xfrm>
          <a:prstGeom prst="rect">
            <a:avLst/>
          </a:prstGeom>
          <a:noFill/>
        </p:spPr>
      </p:pic>
      <p:pic>
        <p:nvPicPr>
          <p:cNvPr id="90116" name="Picture 4" descr="https://upload.wikimedia.org/wikipedia/commons/thumb/c/c2/Brownian_motion_large.gif/220px-Brownian_motion_larg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9415" y="3602038"/>
            <a:ext cx="2607946" cy="26079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29200" y="3220720"/>
            <a:ext cx="351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Brownian Motion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5367" y="6256456"/>
            <a:ext cx="3145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Jean Perrin in 1926 Nobel Prize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u="sng"/>
              <a:t>Catalysis Example</a:t>
            </a:r>
          </a:p>
        </p:txBody>
      </p:sp>
      <p:pic>
        <p:nvPicPr>
          <p:cNvPr id="69639" name="Picture 7" descr="14_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4861"/>
          <a:stretch>
            <a:fillRect/>
          </a:stretch>
        </p:blipFill>
        <p:spPr>
          <a:xfrm>
            <a:off x="1586294" y="1024954"/>
            <a:ext cx="5956554" cy="3758302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57858" y="5063235"/>
            <a:ext cx="6383276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and overall reaction are the same.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Catalyst lowers </a:t>
            </a:r>
            <a:r>
              <a:rPr lang="en-US" altLang="en-US" sz="2400" i="1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en-US" sz="2400" kern="0" baseline="-25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800100" lvl="1" indent="-342900" algn="l">
              <a:lnSpc>
                <a:spcPct val="90000"/>
              </a:lnSpc>
              <a:spcBef>
                <a:spcPts val="1800"/>
              </a:spcBef>
              <a:buClr>
                <a:srgbClr val="C0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Catalyst not consumed.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B593-2775-49EC-AB72-E952FFE0629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6185" y="1109664"/>
            <a:ext cx="8606204" cy="5260975"/>
          </a:xfrm>
        </p:spPr>
        <p:txBody>
          <a:bodyPr tIns="10800" rIns="18000" bIns="10800">
            <a:normAutofit/>
          </a:bodyPr>
          <a:lstStyle/>
          <a:p>
            <a:pPr marL="669925" lvl="1" indent="-284163" defTabSz="765175"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3200"/>
              <a:t>Life on earth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Catalysts (enzyme) participates most part of life cycle</a:t>
            </a:r>
          </a:p>
          <a:p>
            <a:pPr marL="669925" lvl="1" indent="-284163" defTabSz="765175"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	                e.g. growth, maintenance, decaying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Converting sun light into various other forms of energies </a:t>
            </a:r>
          </a:p>
          <a:p>
            <a:pPr marL="669925" lvl="1" indent="-284163" defTabSz="765175"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	                e.g. photosynthesis  CO</a:t>
            </a:r>
            <a:r>
              <a:rPr lang="en-GB" altLang="en-US" sz="2000" baseline="-25000"/>
              <a:t>2</a:t>
            </a:r>
            <a:r>
              <a:rPr lang="en-GB" altLang="en-US" sz="2000"/>
              <a:t> + H</a:t>
            </a:r>
            <a:r>
              <a:rPr lang="en-GB" altLang="en-US" sz="2000" baseline="-25000"/>
              <a:t>2</a:t>
            </a:r>
            <a:r>
              <a:rPr lang="en-GB" altLang="en-US" sz="2000"/>
              <a:t>O -&gt; </a:t>
            </a:r>
            <a:r>
              <a:rPr lang="en-GB" altLang="en-US" sz="2000" err="1"/>
              <a:t>H</a:t>
            </a:r>
            <a:r>
              <a:rPr lang="en-GB" altLang="en-US" sz="2000" baseline="-25000" err="1"/>
              <a:t>x</a:t>
            </a:r>
            <a:r>
              <a:rPr lang="en-GB" altLang="en-US" sz="2000" err="1"/>
              <a:t>C</a:t>
            </a:r>
            <a:r>
              <a:rPr lang="en-GB" altLang="en-US" sz="2000" baseline="-25000" err="1"/>
              <a:t>y</a:t>
            </a:r>
            <a:r>
              <a:rPr lang="en-GB" altLang="en-US" sz="2000"/>
              <a:t> + O</a:t>
            </a:r>
            <a:r>
              <a:rPr lang="en-GB" altLang="en-US" sz="2000" baseline="-25000"/>
              <a:t>2</a:t>
            </a:r>
            <a:endParaRPr lang="en-GB" altLang="en-US" sz="2000"/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Catalysis plays a key role in our environment</a:t>
            </a:r>
          </a:p>
          <a:p>
            <a:pPr marL="669925" lvl="1" indent="-284163" defTabSz="765175"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endParaRPr lang="en-GB" altLang="en-US" sz="2000"/>
          </a:p>
          <a:p>
            <a:pPr marL="669925" lvl="1" indent="-284163" defTabSz="765175">
              <a:spcAft>
                <a:spcPct val="10000"/>
              </a:spcAft>
              <a:buFont typeface="Wingdings" pitchFamily="2" charset="2"/>
              <a:buNone/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3200"/>
              <a:t>Chemical Industry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ca. $2 </a:t>
            </a:r>
            <a:r>
              <a:rPr lang="en-GB" altLang="en-US" sz="2000" err="1"/>
              <a:t>bn</a:t>
            </a:r>
            <a:r>
              <a:rPr lang="en-GB" altLang="en-US" sz="2000"/>
              <a:t> annual sale of catalysts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ca. $200 </a:t>
            </a:r>
            <a:r>
              <a:rPr lang="en-GB" altLang="en-US" sz="2000" err="1"/>
              <a:t>bn</a:t>
            </a:r>
            <a:r>
              <a:rPr lang="en-GB" altLang="en-US" sz="2000"/>
              <a:t> annual sale of the chemicals that are related products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90% of chemical industry has catalysis-related processes</a:t>
            </a:r>
          </a:p>
          <a:p>
            <a:pPr marL="669925" lvl="1" indent="-284163" defTabSz="765175">
              <a:tabLst>
                <a:tab pos="2663825" algn="l"/>
                <a:tab pos="4092575" algn="l"/>
                <a:tab pos="9245600" algn="r"/>
              </a:tabLst>
            </a:pPr>
            <a:r>
              <a:rPr lang="en-GB" altLang="en-US" sz="2000"/>
              <a:t>Catalysts contributes 2% of total investment in a chemical process </a:t>
            </a:r>
            <a:endParaRPr lang="en-GB" altLang="en-US" sz="1800" b="1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/>
              <a:t>Importance of Catalysis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Oval 2"/>
          <p:cNvSpPr>
            <a:spLocks noChangeArrowheads="1"/>
          </p:cNvSpPr>
          <p:nvPr/>
        </p:nvSpPr>
        <p:spPr bwMode="auto">
          <a:xfrm>
            <a:off x="1773767" y="2073276"/>
            <a:ext cx="5842000" cy="4035425"/>
          </a:xfrm>
          <a:prstGeom prst="ellipse">
            <a:avLst/>
          </a:prstGeom>
          <a:solidFill>
            <a:srgbClr val="C0D0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D0FE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5891" name="Group 3"/>
          <p:cNvGrpSpPr>
            <a:grpSpLocks/>
          </p:cNvGrpSpPr>
          <p:nvPr/>
        </p:nvGrpSpPr>
        <p:grpSpPr bwMode="auto">
          <a:xfrm>
            <a:off x="3804356" y="3582988"/>
            <a:ext cx="1888067" cy="901700"/>
            <a:chOff x="2396" y="2257"/>
            <a:chExt cx="1190" cy="568"/>
          </a:xfrm>
        </p:grpSpPr>
        <p:sp>
          <p:nvSpPr>
            <p:cNvPr id="805892" name="Oval 4"/>
            <p:cNvSpPr>
              <a:spLocks noChangeArrowheads="1"/>
            </p:cNvSpPr>
            <p:nvPr/>
          </p:nvSpPr>
          <p:spPr bwMode="auto">
            <a:xfrm>
              <a:off x="2396" y="2257"/>
              <a:ext cx="1190" cy="568"/>
            </a:xfrm>
            <a:prstGeom prst="ellipse">
              <a:avLst/>
            </a:prstGeom>
            <a:solidFill>
              <a:srgbClr val="DB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3" name="Rectangle 5"/>
            <p:cNvSpPr>
              <a:spLocks noChangeArrowheads="1"/>
            </p:cNvSpPr>
            <p:nvPr/>
          </p:nvSpPr>
          <p:spPr bwMode="auto">
            <a:xfrm>
              <a:off x="2515" y="2403"/>
              <a:ext cx="1033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2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894" name="Group 6"/>
          <p:cNvGrpSpPr>
            <a:grpSpLocks/>
          </p:cNvGrpSpPr>
          <p:nvPr/>
        </p:nvGrpSpPr>
        <p:grpSpPr bwMode="auto">
          <a:xfrm>
            <a:off x="3804355" y="2382839"/>
            <a:ext cx="1677812" cy="903287"/>
            <a:chOff x="2396" y="1489"/>
            <a:chExt cx="1057" cy="569"/>
          </a:xfrm>
        </p:grpSpPr>
        <p:sp>
          <p:nvSpPr>
            <p:cNvPr id="805895" name="Oval 7"/>
            <p:cNvSpPr>
              <a:spLocks noChangeArrowheads="1"/>
            </p:cNvSpPr>
            <p:nvPr/>
          </p:nvSpPr>
          <p:spPr bwMode="auto">
            <a:xfrm>
              <a:off x="2396" y="1489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6" name="Rectangle 8"/>
            <p:cNvSpPr>
              <a:spLocks noChangeArrowheads="1"/>
            </p:cNvSpPr>
            <p:nvPr/>
          </p:nvSpPr>
          <p:spPr bwMode="auto">
            <a:xfrm>
              <a:off x="2396" y="1610"/>
              <a:ext cx="10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Homogeneous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897" name="Group 9"/>
          <p:cNvGrpSpPr>
            <a:grpSpLocks/>
          </p:cNvGrpSpPr>
          <p:nvPr/>
        </p:nvGrpSpPr>
        <p:grpSpPr bwMode="auto">
          <a:xfrm>
            <a:off x="5633155" y="2971800"/>
            <a:ext cx="1677812" cy="903288"/>
            <a:chOff x="3548" y="1872"/>
            <a:chExt cx="1057" cy="569"/>
          </a:xfrm>
        </p:grpSpPr>
        <p:sp>
          <p:nvSpPr>
            <p:cNvPr id="805898" name="Oval 10"/>
            <p:cNvSpPr>
              <a:spLocks noChangeArrowheads="1"/>
            </p:cNvSpPr>
            <p:nvPr/>
          </p:nvSpPr>
          <p:spPr bwMode="auto">
            <a:xfrm>
              <a:off x="3548" y="1872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9" name="Rectangle 11"/>
            <p:cNvSpPr>
              <a:spLocks noChangeArrowheads="1"/>
            </p:cNvSpPr>
            <p:nvPr/>
          </p:nvSpPr>
          <p:spPr bwMode="auto">
            <a:xfrm>
              <a:off x="3767" y="1958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Bio-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900" name="Group 12"/>
          <p:cNvGrpSpPr>
            <a:grpSpLocks/>
          </p:cNvGrpSpPr>
          <p:nvPr/>
        </p:nvGrpSpPr>
        <p:grpSpPr bwMode="auto">
          <a:xfrm>
            <a:off x="5421490" y="4497388"/>
            <a:ext cx="1752417" cy="901700"/>
            <a:chOff x="3415" y="2833"/>
            <a:chExt cx="1104" cy="568"/>
          </a:xfrm>
        </p:grpSpPr>
        <p:sp>
          <p:nvSpPr>
            <p:cNvPr id="805901" name="Oval 13"/>
            <p:cNvSpPr>
              <a:spLocks noChangeArrowheads="1"/>
            </p:cNvSpPr>
            <p:nvPr/>
          </p:nvSpPr>
          <p:spPr bwMode="auto">
            <a:xfrm>
              <a:off x="3415" y="2833"/>
              <a:ext cx="1057" cy="56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2" name="Rectangle 14"/>
            <p:cNvSpPr>
              <a:spLocks noChangeArrowheads="1"/>
            </p:cNvSpPr>
            <p:nvPr/>
          </p:nvSpPr>
          <p:spPr bwMode="auto">
            <a:xfrm>
              <a:off x="3417" y="2919"/>
              <a:ext cx="110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Heterogeneous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903" name="Group 15"/>
          <p:cNvGrpSpPr>
            <a:grpSpLocks/>
          </p:cNvGrpSpPr>
          <p:nvPr/>
        </p:nvGrpSpPr>
        <p:grpSpPr bwMode="auto">
          <a:xfrm>
            <a:off x="2590800" y="4578350"/>
            <a:ext cx="1676400" cy="903288"/>
            <a:chOff x="1632" y="2884"/>
            <a:chExt cx="1056" cy="569"/>
          </a:xfrm>
        </p:grpSpPr>
        <p:sp>
          <p:nvSpPr>
            <p:cNvPr id="805904" name="Oval 16"/>
            <p:cNvSpPr>
              <a:spLocks noChangeArrowheads="1"/>
            </p:cNvSpPr>
            <p:nvPr/>
          </p:nvSpPr>
          <p:spPr bwMode="auto">
            <a:xfrm>
              <a:off x="1632" y="2884"/>
              <a:ext cx="1056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5" name="Rectangle 17"/>
            <p:cNvSpPr>
              <a:spLocks noChangeArrowheads="1"/>
            </p:cNvSpPr>
            <p:nvPr/>
          </p:nvSpPr>
          <p:spPr bwMode="auto">
            <a:xfrm>
              <a:off x="1864" y="2946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Electro-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906" name="Group 18"/>
          <p:cNvGrpSpPr>
            <a:grpSpLocks/>
          </p:cNvGrpSpPr>
          <p:nvPr/>
        </p:nvGrpSpPr>
        <p:grpSpPr bwMode="auto">
          <a:xfrm>
            <a:off x="2116666" y="3049589"/>
            <a:ext cx="1677812" cy="903287"/>
            <a:chOff x="1333" y="1921"/>
            <a:chExt cx="1057" cy="569"/>
          </a:xfrm>
        </p:grpSpPr>
        <p:sp>
          <p:nvSpPr>
            <p:cNvPr id="805907" name="Oval 19"/>
            <p:cNvSpPr>
              <a:spLocks noChangeArrowheads="1"/>
            </p:cNvSpPr>
            <p:nvPr/>
          </p:nvSpPr>
          <p:spPr bwMode="auto">
            <a:xfrm>
              <a:off x="1333" y="1921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8" name="Rectangle 20"/>
            <p:cNvSpPr>
              <a:spLocks noChangeArrowheads="1"/>
            </p:cNvSpPr>
            <p:nvPr/>
          </p:nvSpPr>
          <p:spPr bwMode="auto">
            <a:xfrm>
              <a:off x="1564" y="1982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Photo-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05909" name="Group 21"/>
          <p:cNvGrpSpPr>
            <a:grpSpLocks/>
          </p:cNvGrpSpPr>
          <p:nvPr/>
        </p:nvGrpSpPr>
        <p:grpSpPr bwMode="auto">
          <a:xfrm>
            <a:off x="3520723" y="1371600"/>
            <a:ext cx="2311400" cy="598488"/>
            <a:chOff x="2218" y="864"/>
            <a:chExt cx="1456" cy="377"/>
          </a:xfrm>
        </p:grpSpPr>
        <p:sp>
          <p:nvSpPr>
            <p:cNvPr id="805910" name="Oval 22"/>
            <p:cNvSpPr>
              <a:spLocks noChangeArrowheads="1"/>
            </p:cNvSpPr>
            <p:nvPr/>
          </p:nvSpPr>
          <p:spPr bwMode="auto">
            <a:xfrm>
              <a:off x="2218" y="864"/>
              <a:ext cx="1456" cy="377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1" name="Rectangle 23"/>
            <p:cNvSpPr>
              <a:spLocks noChangeArrowheads="1"/>
            </p:cNvSpPr>
            <p:nvPr/>
          </p:nvSpPr>
          <p:spPr bwMode="auto">
            <a:xfrm>
              <a:off x="2338" y="926"/>
              <a:ext cx="1078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Fine chemicals</a:t>
              </a:r>
            </a:p>
          </p:txBody>
        </p:sp>
      </p:grpSp>
      <p:grpSp>
        <p:nvGrpSpPr>
          <p:cNvPr id="805912" name="Group 24"/>
          <p:cNvGrpSpPr>
            <a:grpSpLocks/>
          </p:cNvGrpSpPr>
          <p:nvPr/>
        </p:nvGrpSpPr>
        <p:grpSpPr bwMode="auto">
          <a:xfrm>
            <a:off x="6517923" y="1992314"/>
            <a:ext cx="1677811" cy="522287"/>
            <a:chOff x="3984" y="1191"/>
            <a:chExt cx="1057" cy="329"/>
          </a:xfrm>
        </p:grpSpPr>
        <p:sp>
          <p:nvSpPr>
            <p:cNvPr id="805913" name="Oval 25"/>
            <p:cNvSpPr>
              <a:spLocks noChangeArrowheads="1"/>
            </p:cNvSpPr>
            <p:nvPr/>
          </p:nvSpPr>
          <p:spPr bwMode="auto">
            <a:xfrm>
              <a:off x="3984" y="1191"/>
              <a:ext cx="1057" cy="329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4" name="Rectangle 26"/>
            <p:cNvSpPr>
              <a:spLocks noChangeArrowheads="1"/>
            </p:cNvSpPr>
            <p:nvPr/>
          </p:nvSpPr>
          <p:spPr bwMode="auto">
            <a:xfrm>
              <a:off x="4078" y="1253"/>
              <a:ext cx="771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Health</a:t>
              </a:r>
            </a:p>
          </p:txBody>
        </p:sp>
      </p:grpSp>
      <p:grpSp>
        <p:nvGrpSpPr>
          <p:cNvPr id="805915" name="Group 27"/>
          <p:cNvGrpSpPr>
            <a:grpSpLocks/>
          </p:cNvGrpSpPr>
          <p:nvPr/>
        </p:nvGrpSpPr>
        <p:grpSpPr bwMode="auto">
          <a:xfrm>
            <a:off x="7653867" y="3287714"/>
            <a:ext cx="1395589" cy="1055687"/>
            <a:chOff x="4674" y="1671"/>
            <a:chExt cx="879" cy="665"/>
          </a:xfrm>
        </p:grpSpPr>
        <p:sp>
          <p:nvSpPr>
            <p:cNvPr id="805916" name="Oval 28"/>
            <p:cNvSpPr>
              <a:spLocks noChangeArrowheads="1"/>
            </p:cNvSpPr>
            <p:nvPr/>
          </p:nvSpPr>
          <p:spPr bwMode="auto">
            <a:xfrm>
              <a:off x="4674" y="1671"/>
              <a:ext cx="879" cy="665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7" name="Rectangle 29"/>
            <p:cNvSpPr>
              <a:spLocks noChangeArrowheads="1"/>
            </p:cNvSpPr>
            <p:nvPr/>
          </p:nvSpPr>
          <p:spPr bwMode="auto">
            <a:xfrm>
              <a:off x="4763" y="1781"/>
              <a:ext cx="7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Molecular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biology</a:t>
              </a:r>
            </a:p>
          </p:txBody>
        </p:sp>
      </p:grpSp>
      <p:grpSp>
        <p:nvGrpSpPr>
          <p:cNvPr id="805918" name="Group 30"/>
          <p:cNvGrpSpPr>
            <a:grpSpLocks/>
          </p:cNvGrpSpPr>
          <p:nvPr/>
        </p:nvGrpSpPr>
        <p:grpSpPr bwMode="auto">
          <a:xfrm>
            <a:off x="7044267" y="5194300"/>
            <a:ext cx="1536700" cy="596900"/>
            <a:chOff x="4611" y="3073"/>
            <a:chExt cx="968" cy="376"/>
          </a:xfrm>
        </p:grpSpPr>
        <p:sp>
          <p:nvSpPr>
            <p:cNvPr id="805919" name="Oval 31"/>
            <p:cNvSpPr>
              <a:spLocks noChangeArrowheads="1"/>
            </p:cNvSpPr>
            <p:nvPr/>
          </p:nvSpPr>
          <p:spPr bwMode="auto">
            <a:xfrm>
              <a:off x="4611" y="3073"/>
              <a:ext cx="968" cy="376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0" name="Rectangle 32"/>
            <p:cNvSpPr>
              <a:spLocks noChangeArrowheads="1"/>
            </p:cNvSpPr>
            <p:nvPr/>
          </p:nvSpPr>
          <p:spPr bwMode="auto">
            <a:xfrm>
              <a:off x="4731" y="3134"/>
              <a:ext cx="64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Food</a:t>
              </a:r>
            </a:p>
          </p:txBody>
        </p:sp>
      </p:grpSp>
      <p:grpSp>
        <p:nvGrpSpPr>
          <p:cNvPr id="805921" name="Group 33"/>
          <p:cNvGrpSpPr>
            <a:grpSpLocks/>
          </p:cNvGrpSpPr>
          <p:nvPr/>
        </p:nvGrpSpPr>
        <p:grpSpPr bwMode="auto">
          <a:xfrm>
            <a:off x="3691467" y="6172201"/>
            <a:ext cx="2239434" cy="523875"/>
            <a:chOff x="2325" y="3888"/>
            <a:chExt cx="1411" cy="330"/>
          </a:xfrm>
        </p:grpSpPr>
        <p:sp>
          <p:nvSpPr>
            <p:cNvPr id="805922" name="Oval 34"/>
            <p:cNvSpPr>
              <a:spLocks noChangeArrowheads="1"/>
            </p:cNvSpPr>
            <p:nvPr/>
          </p:nvSpPr>
          <p:spPr bwMode="auto">
            <a:xfrm>
              <a:off x="2325" y="3888"/>
              <a:ext cx="1411" cy="330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3" name="Rectangle 35"/>
            <p:cNvSpPr>
              <a:spLocks noChangeArrowheads="1"/>
            </p:cNvSpPr>
            <p:nvPr/>
          </p:nvSpPr>
          <p:spPr bwMode="auto">
            <a:xfrm>
              <a:off x="2489" y="3950"/>
              <a:ext cx="89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  Energy</a:t>
              </a:r>
            </a:p>
          </p:txBody>
        </p:sp>
      </p:grpSp>
      <p:grpSp>
        <p:nvGrpSpPr>
          <p:cNvPr id="805924" name="Group 36"/>
          <p:cNvGrpSpPr>
            <a:grpSpLocks/>
          </p:cNvGrpSpPr>
          <p:nvPr/>
        </p:nvGrpSpPr>
        <p:grpSpPr bwMode="auto">
          <a:xfrm>
            <a:off x="1156097" y="5418139"/>
            <a:ext cx="1647898" cy="903287"/>
            <a:chOff x="727" y="3413"/>
            <a:chExt cx="1039" cy="569"/>
          </a:xfrm>
        </p:grpSpPr>
        <p:sp>
          <p:nvSpPr>
            <p:cNvPr id="805925" name="Oval 37"/>
            <p:cNvSpPr>
              <a:spLocks noChangeArrowheads="1"/>
            </p:cNvSpPr>
            <p:nvPr/>
          </p:nvSpPr>
          <p:spPr bwMode="auto">
            <a:xfrm>
              <a:off x="757" y="3413"/>
              <a:ext cx="968" cy="569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6" name="Rectangle 38"/>
            <p:cNvSpPr>
              <a:spLocks noChangeArrowheads="1"/>
            </p:cNvSpPr>
            <p:nvPr/>
          </p:nvSpPr>
          <p:spPr bwMode="auto">
            <a:xfrm>
              <a:off x="727" y="3475"/>
              <a:ext cx="10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Environmental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technologies</a:t>
              </a:r>
            </a:p>
          </p:txBody>
        </p:sp>
      </p:grpSp>
      <p:grpSp>
        <p:nvGrpSpPr>
          <p:cNvPr id="805927" name="Group 39"/>
          <p:cNvGrpSpPr>
            <a:grpSpLocks/>
          </p:cNvGrpSpPr>
          <p:nvPr/>
        </p:nvGrpSpPr>
        <p:grpSpPr bwMode="auto">
          <a:xfrm>
            <a:off x="203200" y="3438526"/>
            <a:ext cx="1466145" cy="1057275"/>
            <a:chOff x="181" y="2069"/>
            <a:chExt cx="924" cy="666"/>
          </a:xfrm>
        </p:grpSpPr>
        <p:sp>
          <p:nvSpPr>
            <p:cNvPr id="805928" name="Oval 40"/>
            <p:cNvSpPr>
              <a:spLocks noChangeArrowheads="1"/>
            </p:cNvSpPr>
            <p:nvPr/>
          </p:nvSpPr>
          <p:spPr bwMode="auto">
            <a:xfrm>
              <a:off x="181" y="2069"/>
              <a:ext cx="924" cy="666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9" name="Rectangle 41"/>
            <p:cNvSpPr>
              <a:spLocks noChangeArrowheads="1"/>
            </p:cNvSpPr>
            <p:nvPr/>
          </p:nvSpPr>
          <p:spPr bwMode="auto">
            <a:xfrm>
              <a:off x="306" y="2179"/>
              <a:ext cx="69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New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materials</a:t>
              </a:r>
            </a:p>
          </p:txBody>
        </p:sp>
      </p:grpSp>
      <p:grpSp>
        <p:nvGrpSpPr>
          <p:cNvPr id="805930" name="Group 42"/>
          <p:cNvGrpSpPr>
            <a:grpSpLocks/>
          </p:cNvGrpSpPr>
          <p:nvPr/>
        </p:nvGrpSpPr>
        <p:grpSpPr bwMode="auto">
          <a:xfrm>
            <a:off x="1031523" y="1958975"/>
            <a:ext cx="1607255" cy="903288"/>
            <a:chOff x="650" y="1234"/>
            <a:chExt cx="1012" cy="569"/>
          </a:xfrm>
        </p:grpSpPr>
        <p:sp>
          <p:nvSpPr>
            <p:cNvPr id="805931" name="Oval 43"/>
            <p:cNvSpPr>
              <a:spLocks noChangeArrowheads="1"/>
            </p:cNvSpPr>
            <p:nvPr/>
          </p:nvSpPr>
          <p:spPr bwMode="auto">
            <a:xfrm>
              <a:off x="650" y="1234"/>
              <a:ext cx="1012" cy="569"/>
            </a:xfrm>
            <a:prstGeom prst="ellipse">
              <a:avLst/>
            </a:prstGeom>
            <a:solidFill>
              <a:srgbClr val="DB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32" name="Rectangle 44"/>
            <p:cNvSpPr>
              <a:spLocks noChangeArrowheads="1"/>
            </p:cNvSpPr>
            <p:nvPr/>
          </p:nvSpPr>
          <p:spPr bwMode="auto">
            <a:xfrm>
              <a:off x="812" y="1296"/>
              <a:ext cx="7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Basic 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chemicals</a:t>
              </a:r>
            </a:p>
          </p:txBody>
        </p:sp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/>
              <a:t>Types of Catalysis</a:t>
            </a:r>
          </a:p>
        </p:txBody>
      </p:sp>
      <p:sp>
        <p:nvSpPr>
          <p:cNvPr id="2" name="Oval 1"/>
          <p:cNvSpPr/>
          <p:nvPr/>
        </p:nvSpPr>
        <p:spPr>
          <a:xfrm>
            <a:off x="3823974" y="2397587"/>
            <a:ext cx="1687689" cy="904875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455441" y="4506044"/>
            <a:ext cx="1687689" cy="904875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7625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/>
              <a:t>Homogeneous vs. Heterogeneous</a:t>
            </a:r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8013"/>
            <a:ext cx="1931988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1" t="11418" r="5128" b="49762"/>
          <a:stretch>
            <a:fillRect/>
          </a:stretch>
        </p:blipFill>
        <p:spPr bwMode="auto">
          <a:xfrm>
            <a:off x="2590800" y="2209800"/>
            <a:ext cx="152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1" name="Line 7"/>
          <p:cNvSpPr>
            <a:spLocks noChangeShapeType="1"/>
          </p:cNvSpPr>
          <p:nvPr/>
        </p:nvSpPr>
        <p:spPr bwMode="auto">
          <a:xfrm>
            <a:off x="4267200" y="9906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2" name="Line 8"/>
          <p:cNvSpPr>
            <a:spLocks noChangeShapeType="1"/>
          </p:cNvSpPr>
          <p:nvPr/>
        </p:nvSpPr>
        <p:spPr bwMode="auto">
          <a:xfrm flipH="1">
            <a:off x="306705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486587" y="4419600"/>
            <a:ext cx="26225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u="sng"/>
              <a:t>Homogeneous catalysis</a:t>
            </a:r>
          </a:p>
          <a:p>
            <a:pPr algn="ctr"/>
            <a:r>
              <a:rPr lang="en-US" altLang="en-US" sz="2000"/>
              <a:t>Single phase</a:t>
            </a:r>
          </a:p>
          <a:p>
            <a:pPr algn="ctr"/>
            <a:r>
              <a:rPr lang="en-US" altLang="en-US" sz="2000"/>
              <a:t>(Typically liquid)</a:t>
            </a:r>
          </a:p>
          <a:p>
            <a:pPr algn="ctr"/>
            <a:r>
              <a:rPr lang="en-US" altLang="en-US" sz="2000"/>
              <a:t>Low temperature</a:t>
            </a:r>
          </a:p>
        </p:txBody>
      </p:sp>
      <p:pic>
        <p:nvPicPr>
          <p:cNvPr id="19047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205740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5" name="Line 11"/>
          <p:cNvSpPr>
            <a:spLocks noChangeShapeType="1"/>
          </p:cNvSpPr>
          <p:nvPr/>
        </p:nvSpPr>
        <p:spPr bwMode="auto">
          <a:xfrm>
            <a:off x="449580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5167434" y="4419600"/>
            <a:ext cx="36779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u="sng"/>
              <a:t>Heterogeneous catalysis</a:t>
            </a:r>
          </a:p>
          <a:p>
            <a:pPr algn="ctr"/>
            <a:r>
              <a:rPr lang="en-US" altLang="en-US" sz="2000"/>
              <a:t>Multiphase</a:t>
            </a:r>
          </a:p>
          <a:p>
            <a:pPr algn="ctr"/>
            <a:r>
              <a:rPr lang="en-US" altLang="en-US" sz="2000"/>
              <a:t>(Mostly solid-liquid and solid-gas)</a:t>
            </a:r>
          </a:p>
          <a:p>
            <a:pPr algn="ctr"/>
            <a:r>
              <a:rPr lang="en-US" altLang="en-US" sz="2000"/>
              <a:t>High temperature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4724400" y="3733800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Zeolite catalyst</a:t>
            </a:r>
          </a:p>
        </p:txBody>
      </p:sp>
      <p:pic>
        <p:nvPicPr>
          <p:cNvPr id="19047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20574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9" name="Text Box 15"/>
          <p:cNvSpPr txBox="1">
            <a:spLocks noChangeArrowheads="1"/>
          </p:cNvSpPr>
          <p:nvPr/>
        </p:nvSpPr>
        <p:spPr bwMode="auto">
          <a:xfrm>
            <a:off x="7167563" y="3733800"/>
            <a:ext cx="154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Catalyst powders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60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14885" y="2405882"/>
            <a:ext cx="8715375" cy="368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GB" altLang="en-US" sz="1600" b="1" u="sng">
                <a:latin typeface="Arial" pitchFamily="34" charset="0"/>
              </a:rPr>
              <a:t>Gas-Gas Reaction</a:t>
            </a:r>
          </a:p>
          <a:p>
            <a:pPr>
              <a:spcAft>
                <a:spcPts val="600"/>
              </a:spcAft>
            </a:pPr>
            <a:r>
              <a:rPr lang="en-GB" altLang="en-US" sz="1600" b="1">
                <a:latin typeface="Arial" pitchFamily="34" charset="0"/>
              </a:rPr>
              <a:t>Atmospheric OZONE Equilibrium	 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 O•    +    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altLang="en-US" sz="1600" b="1">
                <a:solidFill>
                  <a:schemeClr val="bg1"/>
                </a:solidFill>
                <a:latin typeface="Arial" pitchFamily="34" charset="0"/>
              </a:rPr>
              <a:t>	</a:t>
            </a:r>
          </a:p>
          <a:p>
            <a:pPr algn="l">
              <a:spcAft>
                <a:spcPts val="600"/>
              </a:spcAft>
            </a:pPr>
            <a:r>
              <a:rPr lang="en-GB" altLang="en-US" sz="1600" b="1">
                <a:latin typeface="Arial" pitchFamily="34" charset="0"/>
              </a:rPr>
              <a:t>CFCs- chlorofluorocarbons                  CCl</a:t>
            </a:r>
            <a:r>
              <a:rPr lang="en-GB" altLang="en-US" sz="1600" b="1" baseline="-25000">
                <a:latin typeface="Arial" pitchFamily="34" charset="0"/>
              </a:rPr>
              <a:t>4</a:t>
            </a:r>
            <a:r>
              <a:rPr lang="en-GB" altLang="en-US" sz="1600" b="1">
                <a:latin typeface="Arial" pitchFamily="34" charset="0"/>
              </a:rPr>
              <a:t>, CCl</a:t>
            </a:r>
            <a:r>
              <a:rPr lang="en-GB" altLang="en-US" sz="1600" b="1" baseline="-25000">
                <a:latin typeface="Arial" pitchFamily="34" charset="0"/>
              </a:rPr>
              <a:t>2</a:t>
            </a:r>
            <a:r>
              <a:rPr lang="en-GB" altLang="en-US" sz="1600" b="1">
                <a:latin typeface="Arial" pitchFamily="34" charset="0"/>
              </a:rPr>
              <a:t>F</a:t>
            </a:r>
            <a:r>
              <a:rPr lang="en-GB" altLang="en-US" sz="1600" b="1" baseline="-25000">
                <a:latin typeface="Arial" pitchFamily="34" charset="0"/>
              </a:rPr>
              <a:t>2</a:t>
            </a:r>
            <a:r>
              <a:rPr lang="en-GB" altLang="en-US" sz="1600" b="1">
                <a:latin typeface="Arial" pitchFamily="34" charset="0"/>
              </a:rPr>
              <a:t>, CCl</a:t>
            </a:r>
            <a:r>
              <a:rPr lang="en-GB" altLang="en-US" sz="1600" b="1" baseline="-25000">
                <a:latin typeface="Arial" pitchFamily="34" charset="0"/>
              </a:rPr>
              <a:t>3</a:t>
            </a:r>
            <a:r>
              <a:rPr lang="en-GB" altLang="en-US" sz="1600" b="1">
                <a:latin typeface="Arial" pitchFamily="34" charset="0"/>
              </a:rPr>
              <a:t>F…</a:t>
            </a:r>
          </a:p>
          <a:p>
            <a:pPr algn="l">
              <a:lnSpc>
                <a:spcPct val="70000"/>
              </a:lnSpc>
              <a:spcAft>
                <a:spcPts val="600"/>
              </a:spcAft>
            </a:pPr>
            <a:endParaRPr lang="en-GB" altLang="en-US" sz="1600" b="1">
              <a:latin typeface="Arial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GB" altLang="en-US" sz="1600" b="1">
                <a:latin typeface="Arial" pitchFamily="34" charset="0"/>
              </a:rPr>
              <a:t>Reaction process:</a:t>
            </a:r>
            <a:endParaRPr lang="en-GB" altLang="en-US" sz="1600" b="1">
              <a:solidFill>
                <a:schemeClr val="bg1"/>
              </a:solidFill>
              <a:latin typeface="Arial" pitchFamily="34" charset="0"/>
            </a:endParaRPr>
          </a:p>
          <a:p>
            <a:pPr algn="l"/>
            <a:r>
              <a:rPr lang="en-GB" altLang="en-US" sz="1600" b="1">
                <a:solidFill>
                  <a:srgbClr val="CC0000"/>
                </a:solidFill>
                <a:latin typeface="Arial" pitchFamily="34" charset="0"/>
              </a:rPr>
              <a:t>CFC's break down in UV light                         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CCl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F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+  •CCl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F</a:t>
            </a:r>
          </a:p>
          <a:p>
            <a:pPr algn="l"/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</a:t>
            </a:r>
          </a:p>
          <a:p>
            <a:r>
              <a:rPr lang="en-GB" altLang="en-US" sz="1600" b="1">
                <a:solidFill>
                  <a:srgbClr val="CC0000"/>
                </a:solidFill>
                <a:latin typeface="Arial" pitchFamily="34" charset="0"/>
              </a:rPr>
              <a:t>chlorine radicals then react with ozone    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+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 +  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>
              <a:solidFill>
                <a:srgbClr val="CC0000"/>
              </a:solidFill>
              <a:latin typeface="Arial" pitchFamily="34" charset="0"/>
            </a:endParaRPr>
          </a:p>
          <a:p>
            <a:r>
              <a:rPr lang="en-GB" altLang="en-US" sz="1600" b="1">
                <a:solidFill>
                  <a:srgbClr val="CC0000"/>
                </a:solidFill>
                <a:latin typeface="Arial" pitchFamily="34" charset="0"/>
              </a:rPr>
              <a:t>chlorine radicals are regenerated	 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+  O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+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</a:t>
            </a:r>
            <a:endParaRPr lang="en-GB" altLang="en-US" sz="1600" b="1">
              <a:solidFill>
                <a:srgbClr val="CC0000"/>
              </a:solidFill>
              <a:latin typeface="Arial" pitchFamily="34" charset="0"/>
            </a:endParaRPr>
          </a:p>
          <a:p>
            <a:pPr algn="l"/>
            <a:endParaRPr lang="en-GB" altLang="en-US" sz="1600" b="1">
              <a:solidFill>
                <a:srgbClr val="CC0000"/>
              </a:solidFill>
              <a:latin typeface="Arial" pitchFamily="34" charset="0"/>
            </a:endParaRPr>
          </a:p>
          <a:p>
            <a:pPr algn="l"/>
            <a:r>
              <a:rPr lang="en-GB" altLang="en-US" sz="1600" b="1">
                <a:latin typeface="Arial" pitchFamily="34" charset="0"/>
              </a:rPr>
              <a:t>	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753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Ozone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705979" y="5630553"/>
            <a:ext cx="2432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>
                <a:latin typeface="Arial" pitchFamily="34" charset="0"/>
              </a:rPr>
              <a:t>CFC's are a catalyst.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51450" y="5703348"/>
            <a:ext cx="2746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000066"/>
                </a:solidFill>
                <a:latin typeface="Arial" pitchFamily="34" charset="0"/>
              </a:rPr>
              <a:t>      O</a:t>
            </a:r>
            <a:r>
              <a:rPr lang="en-GB" altLang="en-US" b="1" baseline="-2500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b="1">
                <a:solidFill>
                  <a:srgbClr val="000066"/>
                </a:solidFill>
                <a:latin typeface="Arial" pitchFamily="34" charset="0"/>
              </a:rPr>
              <a:t>    </a:t>
            </a:r>
            <a:r>
              <a:rPr lang="en-US">
                <a:sym typeface="Symbol" pitchFamily="18" charset="2"/>
              </a:rPr>
              <a:t></a:t>
            </a:r>
            <a:r>
              <a:rPr lang="en-GB" altLang="en-US" b="1">
                <a:solidFill>
                  <a:srgbClr val="000066"/>
                </a:solidFill>
                <a:latin typeface="Arial" pitchFamily="34" charset="0"/>
              </a:rPr>
              <a:t>    O•    +    O</a:t>
            </a:r>
            <a:r>
              <a:rPr lang="en-GB" altLang="en-US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US"/>
          </a:p>
        </p:txBody>
      </p:sp>
      <p:pic>
        <p:nvPicPr>
          <p:cNvPr id="344068" name="Picture 4" descr="https://www.ucar.edu/learn/images/o3spli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482" y="1884734"/>
            <a:ext cx="2778870" cy="208415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64214" y="1102188"/>
            <a:ext cx="7986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>
                <a:latin typeface="Arial" pitchFamily="34" charset="0"/>
              </a:rPr>
              <a:t>Ozone layer</a:t>
            </a:r>
            <a:r>
              <a:rPr lang="en-GB" altLang="en-US">
                <a:latin typeface="Arial" pitchFamily="34" charset="0"/>
              </a:rPr>
              <a:t>- </a:t>
            </a:r>
            <a:r>
              <a:rPr lang="en-US" altLang="en-US">
                <a:latin typeface="Arial" pitchFamily="34" charset="0"/>
              </a:rPr>
              <a:t>region of Earth's stratosphere that that contains high concentrations of ozone(O</a:t>
            </a:r>
            <a:r>
              <a:rPr lang="en-US" altLang="en-US" baseline="-25000">
                <a:latin typeface="Arial" pitchFamily="34" charset="0"/>
              </a:rPr>
              <a:t>3</a:t>
            </a:r>
            <a:r>
              <a:rPr lang="en-US" altLang="en-US">
                <a:latin typeface="Arial" pitchFamily="34" charset="0"/>
              </a:rPr>
              <a:t>) and absorbs most of the Sun's UV radiation.  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9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zone Hole through the y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745" y="1306317"/>
            <a:ext cx="4374644" cy="4374645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441950" y="3427243"/>
            <a:ext cx="286878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CCl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F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+  •CClF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+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 +  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>
              <a:solidFill>
                <a:srgbClr val="CC0000"/>
              </a:solidFill>
              <a:latin typeface="Arial" pitchFamily="34" charset="0"/>
            </a:endParaRPr>
          </a:p>
          <a:p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+  O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+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</a:t>
            </a:r>
            <a:endParaRPr lang="en-GB" altLang="en-US" sz="1600" b="1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1030" y="1354950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1950s-70s CFCs wide spread use in refrigerators.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5214" y="2723304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Mid 70s scientists propose a catalytic mechanism for the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3996" y="1990490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1960s and 70s scientists observe a depletion in the ozone layer.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949" y="4860148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1996- CFC production ends in US and Europe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753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Ozone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1980" y="5615662"/>
            <a:ext cx="365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2010-for the first time in decades the ozone concentration is increasing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2913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Enzymes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39713" y="1671484"/>
            <a:ext cx="863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altLang="en-US" b="1">
                <a:latin typeface="Arial" pitchFamily="34" charset="0"/>
              </a:rPr>
              <a:t>“lock and key” mechanism</a:t>
            </a:r>
            <a:r>
              <a:rPr lang="en-GB" altLang="en-US">
                <a:latin typeface="Arial" pitchFamily="34" charset="0"/>
              </a:rPr>
              <a:t>- molecule specific active site.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47942" y="4143442"/>
            <a:ext cx="6899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solidFill>
                  <a:srgbClr val="000066"/>
                </a:solidFill>
                <a:latin typeface="Arial" pitchFamily="34" charset="0"/>
              </a:rPr>
              <a:t>Step 1		             Step 2		           Step 3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25345" y="4815554"/>
            <a:ext cx="7861832" cy="107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Aft>
                <a:spcPts val="200"/>
              </a:spcAft>
            </a:pPr>
            <a:r>
              <a:rPr lang="en-GB" altLang="en-US" sz="16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 Only species with the correct shape can enter the active site in the enzyme</a:t>
            </a:r>
          </a:p>
          <a:p>
            <a:pPr algn="l">
              <a:lnSpc>
                <a:spcPct val="140000"/>
              </a:lnSpc>
              <a:spcAft>
                <a:spcPts val="200"/>
              </a:spcAft>
            </a:pPr>
            <a:r>
              <a:rPr lang="en-GB" altLang="en-US" sz="16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 Once in position, the substrate can react with a lower activation energy</a:t>
            </a:r>
          </a:p>
          <a:p>
            <a:pPr algn="l">
              <a:lnSpc>
                <a:spcPct val="140000"/>
              </a:lnSpc>
              <a:spcAft>
                <a:spcPts val="200"/>
              </a:spcAft>
            </a:pPr>
            <a:r>
              <a:rPr lang="en-GB" altLang="en-US" sz="16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 The new product is released</a:t>
            </a:r>
            <a:endParaRPr lang="en-US" altLang="en-US" sz="16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024" y="917522"/>
            <a:ext cx="7825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Enzymes</a:t>
            </a:r>
            <a:r>
              <a:rPr lang="en-US" sz="2000"/>
              <a:t>-are biological molecules (proteins) that act as catalysts.</a:t>
            </a:r>
          </a:p>
          <a:p>
            <a:r>
              <a:rPr lang="en-US" sz="2000"/>
              <a:t>	-homogeneous catalysts, reacting in solution (within cells, etc.)</a:t>
            </a:r>
          </a:p>
        </p:txBody>
      </p:sp>
      <p:pic>
        <p:nvPicPr>
          <p:cNvPr id="388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545" y="2835942"/>
            <a:ext cx="2392483" cy="118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011363" y="2215214"/>
            <a:ext cx="509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</a:rPr>
              <a:t>A</a:t>
            </a:r>
            <a:r>
              <a:rPr lang="en-US" sz="2800"/>
              <a:t>  +  </a:t>
            </a:r>
            <a:r>
              <a:rPr lang="en-US" sz="2800">
                <a:solidFill>
                  <a:srgbClr val="0000FF"/>
                </a:solidFill>
              </a:rPr>
              <a:t>A</a:t>
            </a:r>
            <a:r>
              <a:rPr lang="en-US" sz="2800"/>
              <a:t>  </a:t>
            </a:r>
            <a:r>
              <a:rPr lang="en-US" sz="2800">
                <a:sym typeface="Symbol" pitchFamily="18" charset="2"/>
              </a:rPr>
              <a:t>   </a:t>
            </a:r>
            <a:r>
              <a:rPr lang="en-US" sz="2800">
                <a:solidFill>
                  <a:srgbClr val="008000"/>
                </a:solidFill>
                <a:sym typeface="Symbol" pitchFamily="18" charset="2"/>
              </a:rPr>
              <a:t>B</a:t>
            </a:r>
            <a:endParaRPr lang="en-US" sz="2800">
              <a:solidFill>
                <a:srgbClr val="008000"/>
              </a:solidFill>
            </a:endParaRPr>
          </a:p>
        </p:txBody>
      </p:sp>
      <p:pic>
        <p:nvPicPr>
          <p:cNvPr id="388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7197" y="2840474"/>
            <a:ext cx="1321031" cy="134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8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0283" y="2762655"/>
            <a:ext cx="2373175" cy="129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8FA8-DF9C-4B10-9E5B-9B42275C7D39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429984" y="1476732"/>
            <a:ext cx="3965654" cy="3718264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200"/>
              </a:spcBef>
            </a:pPr>
            <a:r>
              <a:rPr lang="en-US" altLang="en-US" sz="2000"/>
              <a:t>The “Gold Standard” of catalysts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/>
              <a:t>Highly specific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/>
              <a:t>Highly selective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/>
              <a:t>Highly efficient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/>
              <a:t>Catalyze very difficult reactions</a:t>
            </a:r>
          </a:p>
          <a:p>
            <a:pPr marL="571500" lvl="1" indent="-228600">
              <a:spcBef>
                <a:spcPts val="1200"/>
              </a:spcBef>
            </a:pPr>
            <a:r>
              <a:rPr lang="en-US" altLang="en-US" sz="1800"/>
              <a:t>N</a:t>
            </a:r>
            <a:r>
              <a:rPr lang="en-US" altLang="en-US" sz="1800" baseline="-25000"/>
              <a:t>2</a:t>
            </a:r>
            <a:r>
              <a:rPr lang="en-US" altLang="en-US" sz="1800"/>
              <a:t> </a:t>
            </a:r>
            <a:r>
              <a:rPr lang="en-US" altLang="en-US" sz="1800">
                <a:sym typeface="Wingdings" pitchFamily="2" charset="2"/>
              </a:rPr>
              <a:t> NH</a:t>
            </a:r>
            <a:r>
              <a:rPr lang="en-US" altLang="en-US" sz="1800" baseline="-25000">
                <a:sym typeface="Wingdings" pitchFamily="2" charset="2"/>
              </a:rPr>
              <a:t>3</a:t>
            </a:r>
          </a:p>
          <a:p>
            <a:pPr marL="571500" lvl="1" indent="-228600">
              <a:spcBef>
                <a:spcPts val="1200"/>
              </a:spcBef>
            </a:pPr>
            <a:r>
              <a:rPr lang="en-US" altLang="en-US" sz="1800">
                <a:sym typeface="Wingdings" pitchFamily="2" charset="2"/>
              </a:rPr>
              <a:t>CO</a:t>
            </a:r>
            <a:r>
              <a:rPr lang="en-US" altLang="en-US" sz="1800" baseline="-25000">
                <a:sym typeface="Wingdings" pitchFamily="2" charset="2"/>
              </a:rPr>
              <a:t>2</a:t>
            </a:r>
            <a:r>
              <a:rPr lang="en-US" altLang="en-US" sz="1800">
                <a:sym typeface="Wingdings" pitchFamily="2" charset="2"/>
              </a:rPr>
              <a:t> + H</a:t>
            </a:r>
            <a:r>
              <a:rPr lang="en-US" altLang="en-US" sz="1800" baseline="-25000">
                <a:sym typeface="Wingdings" pitchFamily="2" charset="2"/>
              </a:rPr>
              <a:t>2</a:t>
            </a:r>
            <a:r>
              <a:rPr lang="en-US" altLang="en-US" sz="1800">
                <a:sym typeface="Wingdings" pitchFamily="2" charset="2"/>
              </a:rPr>
              <a:t>O  C</a:t>
            </a:r>
            <a:r>
              <a:rPr lang="en-US" altLang="en-US" sz="1800" baseline="-25000">
                <a:sym typeface="Wingdings" pitchFamily="2" charset="2"/>
              </a:rPr>
              <a:t>6</a:t>
            </a:r>
            <a:r>
              <a:rPr lang="en-US" altLang="en-US" sz="1800">
                <a:sym typeface="Wingdings" pitchFamily="2" charset="2"/>
              </a:rPr>
              <a:t>H</a:t>
            </a:r>
            <a:r>
              <a:rPr lang="en-US" altLang="en-US" sz="1800" baseline="-25000">
                <a:sym typeface="Wingdings" pitchFamily="2" charset="2"/>
              </a:rPr>
              <a:t>12</a:t>
            </a:r>
            <a:r>
              <a:rPr lang="en-US" altLang="en-US" sz="1800">
                <a:sym typeface="Wingdings" pitchFamily="2" charset="2"/>
              </a:rPr>
              <a:t>O</a:t>
            </a:r>
            <a:r>
              <a:rPr lang="en-US" altLang="en-US" sz="1800" baseline="-25000">
                <a:sym typeface="Wingdings" pitchFamily="2" charset="2"/>
              </a:rPr>
              <a:t>6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000"/>
              <a:t>“Small scale” reaction</a:t>
            </a: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9" y="20574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358296" y="4419600"/>
            <a:ext cx="2487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en-US" b="1" err="1"/>
              <a:t>Triosephosphateisomerase</a:t>
            </a:r>
            <a:endParaRPr lang="en-US" altLang="en-US" b="1"/>
          </a:p>
          <a:p>
            <a:pPr algn="ctr"/>
            <a:r>
              <a:rPr lang="en-US" altLang="en-US" sz="1800"/>
              <a:t>“TIM”</a:t>
            </a:r>
          </a:p>
        </p:txBody>
      </p:sp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28" y="1524000"/>
            <a:ext cx="2257425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3131751" y="4953000"/>
            <a:ext cx="213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en-US" b="1" err="1"/>
              <a:t>Cytochrome</a:t>
            </a:r>
            <a:r>
              <a:rPr lang="en-US" altLang="en-US" b="1"/>
              <a:t> C </a:t>
            </a:r>
            <a:r>
              <a:rPr lang="en-US" altLang="en-US" b="1" err="1"/>
              <a:t>Oxidase</a:t>
            </a:r>
            <a:endParaRPr lang="en-US" altLang="en-US" sz="1800"/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817170" y="5673134"/>
            <a:ext cx="23526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Highly tailored “active sites”</a:t>
            </a:r>
          </a:p>
          <a:p>
            <a:r>
              <a:rPr lang="en-US" altLang="en-US"/>
              <a:t>Often contain metal atoms</a:t>
            </a:r>
          </a:p>
        </p:txBody>
      </p:sp>
      <p:sp>
        <p:nvSpPr>
          <p:cNvPr id="177165" name="Arc 13"/>
          <p:cNvSpPr>
            <a:spLocks/>
          </p:cNvSpPr>
          <p:nvPr/>
        </p:nvSpPr>
        <p:spPr bwMode="auto">
          <a:xfrm flipH="1">
            <a:off x="129696" y="3048000"/>
            <a:ext cx="1066800" cy="2667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2774"/>
              <a:gd name="T2" fmla="*/ 4269 w 21600"/>
              <a:gd name="T3" fmla="*/ 42774 h 42774"/>
              <a:gd name="T4" fmla="*/ 0 w 21600"/>
              <a:gd name="T5" fmla="*/ 21600 h 4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77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883"/>
                  <a:pt x="14349" y="40741"/>
                  <a:pt x="4268" y="42773"/>
                </a:cubicBezTo>
              </a:path>
              <a:path w="21600" h="4277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883"/>
                  <a:pt x="14349" y="40741"/>
                  <a:pt x="4268" y="42773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6" name="Arc 14"/>
          <p:cNvSpPr>
            <a:spLocks/>
          </p:cNvSpPr>
          <p:nvPr/>
        </p:nvSpPr>
        <p:spPr bwMode="auto">
          <a:xfrm>
            <a:off x="2990968" y="3429000"/>
            <a:ext cx="1447800" cy="2286000"/>
          </a:xfrm>
          <a:custGeom>
            <a:avLst/>
            <a:gdLst>
              <a:gd name="G0" fmla="+- 0 0 0"/>
              <a:gd name="G1" fmla="+- 4237 0 0"/>
              <a:gd name="G2" fmla="+- 21600 0 0"/>
              <a:gd name="T0" fmla="*/ 21180 w 21600"/>
              <a:gd name="T1" fmla="*/ 0 h 25411"/>
              <a:gd name="T2" fmla="*/ 4269 w 21600"/>
              <a:gd name="T3" fmla="*/ 25411 h 25411"/>
              <a:gd name="T4" fmla="*/ 0 w 21600"/>
              <a:gd name="T5" fmla="*/ 4237 h 25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5411" fill="none" extrusionOk="0">
                <a:moveTo>
                  <a:pt x="21180" y="-1"/>
                </a:moveTo>
                <a:cubicBezTo>
                  <a:pt x="21459" y="1395"/>
                  <a:pt x="21600" y="2814"/>
                  <a:pt x="21600" y="4237"/>
                </a:cubicBezTo>
                <a:cubicBezTo>
                  <a:pt x="21600" y="14520"/>
                  <a:pt x="14349" y="23378"/>
                  <a:pt x="4268" y="25410"/>
                </a:cubicBezTo>
              </a:path>
              <a:path w="21600" h="25411" stroke="0" extrusionOk="0">
                <a:moveTo>
                  <a:pt x="21180" y="-1"/>
                </a:moveTo>
                <a:cubicBezTo>
                  <a:pt x="21459" y="1395"/>
                  <a:pt x="21600" y="2814"/>
                  <a:pt x="21600" y="4237"/>
                </a:cubicBezTo>
                <a:cubicBezTo>
                  <a:pt x="21600" y="14520"/>
                  <a:pt x="14349" y="23378"/>
                  <a:pt x="4268" y="25410"/>
                </a:cubicBezTo>
                <a:lnTo>
                  <a:pt x="0" y="4237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2913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Homogeneous Catalysis: Enzymes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610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7625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/>
              <a:t>Homogeneous vs. Heterogeneous</a:t>
            </a:r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8013"/>
            <a:ext cx="1931988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1" t="11418" r="5128" b="49762"/>
          <a:stretch>
            <a:fillRect/>
          </a:stretch>
        </p:blipFill>
        <p:spPr bwMode="auto">
          <a:xfrm>
            <a:off x="2590800" y="2209800"/>
            <a:ext cx="152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1" name="Line 7"/>
          <p:cNvSpPr>
            <a:spLocks noChangeShapeType="1"/>
          </p:cNvSpPr>
          <p:nvPr/>
        </p:nvSpPr>
        <p:spPr bwMode="auto">
          <a:xfrm>
            <a:off x="4267200" y="9906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2" name="Line 8"/>
          <p:cNvSpPr>
            <a:spLocks noChangeShapeType="1"/>
          </p:cNvSpPr>
          <p:nvPr/>
        </p:nvSpPr>
        <p:spPr bwMode="auto">
          <a:xfrm flipH="1">
            <a:off x="306705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486587" y="4419600"/>
            <a:ext cx="26225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u="sng"/>
              <a:t>Homogeneous catalysis</a:t>
            </a:r>
          </a:p>
          <a:p>
            <a:pPr algn="ctr"/>
            <a:r>
              <a:rPr lang="en-US" altLang="en-US" sz="2000"/>
              <a:t>Single phase</a:t>
            </a:r>
          </a:p>
          <a:p>
            <a:pPr algn="ctr"/>
            <a:r>
              <a:rPr lang="en-US" altLang="en-US" sz="2000"/>
              <a:t>(Typically liquid)</a:t>
            </a:r>
          </a:p>
          <a:p>
            <a:pPr algn="ctr"/>
            <a:r>
              <a:rPr lang="en-US" altLang="en-US" sz="2000"/>
              <a:t>Low temperature</a:t>
            </a:r>
          </a:p>
        </p:txBody>
      </p:sp>
      <p:pic>
        <p:nvPicPr>
          <p:cNvPr id="19047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205740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5" name="Line 11"/>
          <p:cNvSpPr>
            <a:spLocks noChangeShapeType="1"/>
          </p:cNvSpPr>
          <p:nvPr/>
        </p:nvSpPr>
        <p:spPr bwMode="auto">
          <a:xfrm>
            <a:off x="449580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5167434" y="4419600"/>
            <a:ext cx="36779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u="sng"/>
              <a:t>Heterogeneous catalysis</a:t>
            </a:r>
          </a:p>
          <a:p>
            <a:pPr algn="ctr"/>
            <a:r>
              <a:rPr lang="en-US" altLang="en-US" sz="2000"/>
              <a:t>Multiphase</a:t>
            </a:r>
          </a:p>
          <a:p>
            <a:pPr algn="ctr"/>
            <a:r>
              <a:rPr lang="en-US" altLang="en-US" sz="2000"/>
              <a:t>(Mostly solid-liquid and solid-gas)</a:t>
            </a:r>
          </a:p>
          <a:p>
            <a:pPr algn="ctr"/>
            <a:r>
              <a:rPr lang="en-US" altLang="en-US" sz="2000"/>
              <a:t>High temperature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4724400" y="3733800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Zeolite catalyst</a:t>
            </a:r>
          </a:p>
        </p:txBody>
      </p:sp>
      <p:pic>
        <p:nvPicPr>
          <p:cNvPr id="19047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20574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9" name="Text Box 15"/>
          <p:cNvSpPr txBox="1">
            <a:spLocks noChangeArrowheads="1"/>
          </p:cNvSpPr>
          <p:nvPr/>
        </p:nvSpPr>
        <p:spPr bwMode="auto">
          <a:xfrm>
            <a:off x="7167563" y="3733800"/>
            <a:ext cx="154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Catalyst powders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60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8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/>
              <a:t>Heterogeneous Catalysis</a:t>
            </a:r>
          </a:p>
        </p:txBody>
      </p:sp>
      <p:pic>
        <p:nvPicPr>
          <p:cNvPr id="3" name="Picture 5" descr="14_21"/>
          <p:cNvPicPr>
            <a:picLocks noChangeAspect="1" noChangeArrowheads="1"/>
          </p:cNvPicPr>
          <p:nvPr/>
        </p:nvPicPr>
        <p:blipFill>
          <a:blip r:embed="rId2" cstate="print"/>
          <a:srcRect b="4539"/>
          <a:stretch>
            <a:fillRect/>
          </a:stretch>
        </p:blipFill>
        <p:spPr>
          <a:xfrm>
            <a:off x="2797666" y="2062953"/>
            <a:ext cx="5927233" cy="3695701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3350" y="3573461"/>
            <a:ext cx="2343150" cy="18938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u="sng"/>
              <a:t>Solid Catalyst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/>
              <a:t>Surface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/>
              <a:t>Nanoparticle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/>
              <a:t>Zeolite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43150" y="3236913"/>
            <a:ext cx="647700" cy="55284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287458"/>
            <a:ext cx="2343150" cy="18938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 u="sng"/>
              <a:t>Liquid/Gas</a:t>
            </a:r>
            <a:endParaRPr lang="en-US" sz="2800"/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/>
              <a:t>Reactants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800"/>
              <a:t>Products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endParaRPr lang="en-US" sz="2800" u="sng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35666" y="1626583"/>
            <a:ext cx="990600" cy="43637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58995" y="1112322"/>
            <a:ext cx="4654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Catalytic Hydrogenation of Alkenes</a:t>
            </a:r>
            <a:endParaRPr lang="en-US" sz="2400" b="1"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5374" y="5943039"/>
            <a:ext cx="1391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C</a:t>
            </a:r>
            <a:r>
              <a:rPr lang="en-US" sz="2800" baseline="-25000"/>
              <a:t>2</a:t>
            </a:r>
            <a:r>
              <a:rPr lang="en-US" sz="2800"/>
              <a:t>H</a:t>
            </a:r>
            <a:r>
              <a:rPr lang="en-US" sz="2800" baseline="-25000"/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06644" y="5997037"/>
            <a:ext cx="3540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ym typeface="Symbol" pitchFamily="18" charset="2"/>
              </a:rPr>
              <a:t>H</a:t>
            </a:r>
            <a:r>
              <a:rPr lang="en-US" sz="2800" baseline="-25000">
                <a:sym typeface="Symbol" pitchFamily="18" charset="2"/>
              </a:rPr>
              <a:t>2</a:t>
            </a:r>
            <a:r>
              <a:rPr lang="en-US" sz="2800">
                <a:sym typeface="Symbol" pitchFamily="18" charset="2"/>
              </a:rPr>
              <a:t>C=CH</a:t>
            </a:r>
            <a:r>
              <a:rPr lang="en-US" sz="2800" baseline="-25000">
                <a:sym typeface="Symbol" pitchFamily="18" charset="2"/>
              </a:rPr>
              <a:t>2</a:t>
            </a:r>
            <a:r>
              <a:rPr lang="en-US" sz="2800">
                <a:sym typeface="Symbol" pitchFamily="18" charset="2"/>
              </a:rPr>
              <a:t> + 2H</a:t>
            </a:r>
            <a:r>
              <a:rPr lang="en-US" sz="2800" baseline="-25000">
                <a:sym typeface="Symbol" pitchFamily="18" charset="2"/>
              </a:rPr>
              <a:t>2</a:t>
            </a:r>
            <a:endParaRPr lang="en-US" sz="2800" baseline="-2500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172200" y="6250072"/>
            <a:ext cx="60887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4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177955" y="2254340"/>
            <a:ext cx="457200" cy="457200"/>
          </a:xfrm>
          <a:prstGeom prst="ellipse">
            <a:avLst/>
          </a:prstGeom>
          <a:solidFill>
            <a:srgbClr val="01FF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64347" y="2240692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181364" y="2195005"/>
            <a:ext cx="63894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sz="320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   +     B     </a:t>
            </a:r>
            <a:r>
              <a:rPr lang="en-US" sz="320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      2C</a:t>
            </a:r>
            <a:endParaRPr lang="en-US" sz="3200" baseline="-2500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Collision theory of reaction rates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9602" y="1223743"/>
            <a:ext cx="5023585" cy="101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79696" y="703992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1) Molecules Must Collide</a:t>
            </a:r>
          </a:p>
        </p:txBody>
      </p:sp>
      <p:pic>
        <p:nvPicPr>
          <p:cNvPr id="89090" name="Picture 2" descr="http://textflow.mheducation.com/figures/0077386620/cha02680_ueq131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30" y="3202864"/>
            <a:ext cx="2928819" cy="517901"/>
          </a:xfrm>
          <a:prstGeom prst="rect">
            <a:avLst/>
          </a:prstGeom>
          <a:noFill/>
        </p:spPr>
      </p:pic>
      <p:sp>
        <p:nvSpPr>
          <p:cNvPr id="61" name="Rectangle 60"/>
          <p:cNvSpPr/>
          <p:nvPr/>
        </p:nvSpPr>
        <p:spPr>
          <a:xfrm>
            <a:off x="318447" y="3855039"/>
            <a:ext cx="3885067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number of collisions is proportional to the number of molecules, that are able to collide.</a:t>
            </a:r>
          </a:p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ker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90000"/>
              </a:lnSpc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explains the concentration dependence of the rate law: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572008" y="3093684"/>
            <a:ext cx="4981437" cy="3659483"/>
            <a:chOff x="4572008" y="3093684"/>
            <a:chExt cx="4981437" cy="3659483"/>
          </a:xfrm>
        </p:grpSpPr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6565370" y="3258192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interactions</a:t>
              </a:r>
              <a:endPara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968384" y="3093684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968384" y="3449998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681011" y="3449998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681011" y="3093684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>
              <a:stCxn id="22" idx="6"/>
              <a:endCxn id="25" idx="2"/>
            </p:cNvCxnSpPr>
            <p:nvPr/>
          </p:nvCxnSpPr>
          <p:spPr>
            <a:xfrm>
              <a:off x="6235619" y="3227302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2" idx="6"/>
              <a:endCxn id="24" idx="2"/>
            </p:cNvCxnSpPr>
            <p:nvPr/>
          </p:nvCxnSpPr>
          <p:spPr>
            <a:xfrm>
              <a:off x="6235619" y="3227302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235619" y="3583615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25" idx="2"/>
            </p:cNvCxnSpPr>
            <p:nvPr/>
          </p:nvCxnSpPr>
          <p:spPr>
            <a:xfrm flipV="1">
              <a:off x="6235619" y="3227302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968384" y="4090057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968384" y="4446371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681011" y="4446371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681011" y="4090057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Connector 33"/>
            <p:cNvCxnSpPr>
              <a:stCxn id="30" idx="6"/>
              <a:endCxn id="33" idx="2"/>
            </p:cNvCxnSpPr>
            <p:nvPr/>
          </p:nvCxnSpPr>
          <p:spPr>
            <a:xfrm>
              <a:off x="6235619" y="4223675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0" idx="6"/>
              <a:endCxn id="32" idx="2"/>
            </p:cNvCxnSpPr>
            <p:nvPr/>
          </p:nvCxnSpPr>
          <p:spPr>
            <a:xfrm>
              <a:off x="6235619" y="4223675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235619" y="4579988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33" idx="2"/>
            </p:cNvCxnSpPr>
            <p:nvPr/>
          </p:nvCxnSpPr>
          <p:spPr>
            <a:xfrm flipV="1">
              <a:off x="6235619" y="4223675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5968384" y="4802684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Connector 38"/>
            <p:cNvCxnSpPr>
              <a:endCxn id="33" idx="2"/>
            </p:cNvCxnSpPr>
            <p:nvPr/>
          </p:nvCxnSpPr>
          <p:spPr>
            <a:xfrm rot="5400000" flipH="1" flipV="1">
              <a:off x="6102002" y="4357292"/>
              <a:ext cx="712627" cy="445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235619" y="4579988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3"/>
            <p:cNvSpPr txBox="1">
              <a:spLocks noChangeArrowheads="1"/>
            </p:cNvSpPr>
            <p:nvPr/>
          </p:nvSpPr>
          <p:spPr bwMode="auto">
            <a:xfrm>
              <a:off x="6565370" y="4407160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 interactions</a:t>
              </a:r>
              <a:endPara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572008" y="3166278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2A  +  2B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01577" y="4369558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3A  +  2B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5957008" y="5416185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5957008" y="5772499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6669635" y="5772499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6669635" y="5416185"/>
              <a:ext cx="267235" cy="26723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66" name="Straight Connector 65"/>
            <p:cNvCxnSpPr>
              <a:stCxn id="62" idx="6"/>
              <a:endCxn id="65" idx="2"/>
            </p:cNvCxnSpPr>
            <p:nvPr/>
          </p:nvCxnSpPr>
          <p:spPr>
            <a:xfrm>
              <a:off x="6224243" y="5549803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2" idx="6"/>
              <a:endCxn id="64" idx="2"/>
            </p:cNvCxnSpPr>
            <p:nvPr/>
          </p:nvCxnSpPr>
          <p:spPr>
            <a:xfrm>
              <a:off x="6224243" y="5549803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224243" y="5906116"/>
              <a:ext cx="445392" cy="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endCxn id="65" idx="2"/>
            </p:cNvCxnSpPr>
            <p:nvPr/>
          </p:nvCxnSpPr>
          <p:spPr>
            <a:xfrm flipV="1">
              <a:off x="6224243" y="5549803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957008" y="6128812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1" name="Straight Connector 70"/>
            <p:cNvCxnSpPr>
              <a:endCxn id="65" idx="2"/>
            </p:cNvCxnSpPr>
            <p:nvPr/>
          </p:nvCxnSpPr>
          <p:spPr>
            <a:xfrm rot="5400000" flipH="1" flipV="1">
              <a:off x="6090626" y="5683420"/>
              <a:ext cx="712627" cy="445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224243" y="5906116"/>
              <a:ext cx="445392" cy="356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3"/>
            <p:cNvSpPr txBox="1">
              <a:spLocks noChangeArrowheads="1"/>
            </p:cNvSpPr>
            <p:nvPr/>
          </p:nvSpPr>
          <p:spPr bwMode="auto">
            <a:xfrm>
              <a:off x="6553994" y="5733288"/>
              <a:ext cx="2988075" cy="42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800100" lvl="1" indent="-342900" algn="l">
                <a:lnSpc>
                  <a:spcPct val="90000"/>
                </a:lnSpc>
                <a:spcBef>
                  <a:spcPts val="600"/>
                </a:spcBef>
                <a:buClr>
                  <a:srgbClr val="C00000"/>
                </a:buClr>
                <a:buSzPct val="65000"/>
                <a:buFontTx/>
                <a:buNone/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 interactions</a:t>
              </a:r>
              <a:endParaRPr lang="en-US" altLang="en-US" sz="2600" ker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590201" y="5695686"/>
              <a:ext cx="1337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4A  +  2B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5945632" y="6485932"/>
              <a:ext cx="267235" cy="267235"/>
            </a:xfrm>
            <a:prstGeom prst="ellipse">
              <a:avLst/>
            </a:prstGeom>
            <a:solidFill>
              <a:srgbClr val="01F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6" name="Straight Connector 75"/>
            <p:cNvCxnSpPr>
              <a:stCxn id="75" idx="6"/>
            </p:cNvCxnSpPr>
            <p:nvPr/>
          </p:nvCxnSpPr>
          <p:spPr>
            <a:xfrm flipV="1">
              <a:off x="6212867" y="5565726"/>
              <a:ext cx="459045" cy="10538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5" idx="6"/>
              <a:endCxn id="64" idx="2"/>
            </p:cNvCxnSpPr>
            <p:nvPr/>
          </p:nvCxnSpPr>
          <p:spPr>
            <a:xfrm flipV="1">
              <a:off x="6212867" y="5906117"/>
              <a:ext cx="456768" cy="7134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909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928660" y="5553502"/>
          <a:ext cx="2797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7" name="Equation" r:id="rId5" imgW="30880440" imgH="6491160" progId="Equation.3">
                  <p:embed/>
                </p:oleObj>
              </mc:Choice>
              <mc:Fallback>
                <p:oleObj name="Equation" r:id="rId5" imgW="30880440" imgH="6491160" progId="Equation.3">
                  <p:embed/>
                  <p:pic>
                    <p:nvPicPr>
                      <p:cNvPr id="0" name="Picture 1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0" y="5553502"/>
                        <a:ext cx="2797175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222912" y="6209727"/>
            <a:ext cx="4649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2 x  [A]  =  2 x collisions  =  2 x rate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483893" y="5554639"/>
            <a:ext cx="1282889" cy="57320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2" grpId="0"/>
      <p:bldP spid="8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7152" y="-31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/>
              <a:t>High Surface Area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1867"/>
            <a:ext cx="6248400" cy="25495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Solid phase material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Porous on the scale of molecular dimensions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10 – 100 </a:t>
            </a:r>
            <a:r>
              <a:rPr lang="en-US" altLang="en-US" sz="1800">
                <a:cs typeface="Arial" pitchFamily="34" charset="0"/>
              </a:rPr>
              <a:t>Å</a:t>
            </a:r>
          </a:p>
          <a:p>
            <a:pPr lvl="1">
              <a:lnSpc>
                <a:spcPct val="80000"/>
              </a:lnSpc>
            </a:pPr>
            <a:r>
              <a:rPr lang="en-US" altLang="en-US" sz="1800">
                <a:cs typeface="Arial" pitchFamily="34" charset="0"/>
              </a:rPr>
              <a:t>Up to 1000’s m</a:t>
            </a:r>
            <a:r>
              <a:rPr lang="en-US" altLang="en-US" sz="1800" baseline="30000">
                <a:cs typeface="Arial" pitchFamily="34" charset="0"/>
              </a:rPr>
              <a:t>2</a:t>
            </a:r>
            <a:r>
              <a:rPr lang="en-US" altLang="en-US" sz="1800">
                <a:cs typeface="Arial" pitchFamily="34" charset="0"/>
              </a:rPr>
              <a:t>/g surface area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Catalysis through 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shape selection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acidity/basicity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incorporation of metal particles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2376488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1371600" y="5053013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9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2471738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92" name="Text Box 8"/>
          <p:cNvSpPr txBox="1">
            <a:spLocks noChangeArrowheads="1"/>
          </p:cNvSpPr>
          <p:nvPr/>
        </p:nvSpPr>
        <p:spPr bwMode="auto">
          <a:xfrm>
            <a:off x="1295400" y="4748213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10 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Å</a:t>
            </a:r>
          </a:p>
        </p:txBody>
      </p:sp>
      <p:sp>
        <p:nvSpPr>
          <p:cNvPr id="195593" name="Line 9"/>
          <p:cNvSpPr>
            <a:spLocks noChangeShapeType="1"/>
          </p:cNvSpPr>
          <p:nvPr/>
        </p:nvSpPr>
        <p:spPr bwMode="auto">
          <a:xfrm>
            <a:off x="7543800" y="4038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4" name="Text Box 10"/>
          <p:cNvSpPr txBox="1">
            <a:spLocks noChangeArrowheads="1"/>
          </p:cNvSpPr>
          <p:nvPr/>
        </p:nvSpPr>
        <p:spPr bwMode="auto">
          <a:xfrm>
            <a:off x="7239000" y="4953000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100 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Å</a:t>
            </a:r>
          </a:p>
        </p:txBody>
      </p:sp>
      <p:sp>
        <p:nvSpPr>
          <p:cNvPr id="195596" name="Text Box 12"/>
          <p:cNvSpPr txBox="1">
            <a:spLocks noChangeArrowheads="1"/>
          </p:cNvSpPr>
          <p:nvPr/>
        </p:nvSpPr>
        <p:spPr bwMode="auto">
          <a:xfrm>
            <a:off x="609600" y="5715000"/>
            <a:ext cx="210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Zeolite (silica-aluminate)</a:t>
            </a:r>
          </a:p>
        </p:txBody>
      </p:sp>
      <p:pic>
        <p:nvPicPr>
          <p:cNvPr id="195597" name="Picture 13" descr="Cs-C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40024" r="20757" b="17934"/>
          <a:stretch>
            <a:fillRect/>
          </a:stretch>
        </p:blipFill>
        <p:spPr bwMode="auto">
          <a:xfrm>
            <a:off x="3508375" y="3820048"/>
            <a:ext cx="20986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3729831" y="5897544"/>
            <a:ext cx="16295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err="1"/>
              <a:t>Silico-titanate</a:t>
            </a:r>
            <a:endParaRPr lang="en-US" altLang="en-US"/>
          </a:p>
        </p:txBody>
      </p:sp>
      <p:sp>
        <p:nvSpPr>
          <p:cNvPr id="195599" name="Text Box 15"/>
          <p:cNvSpPr txBox="1">
            <a:spLocks noChangeArrowheads="1"/>
          </p:cNvSpPr>
          <p:nvPr/>
        </p:nvSpPr>
        <p:spPr bwMode="auto">
          <a:xfrm>
            <a:off x="6210300" y="5715000"/>
            <a:ext cx="2449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MCM-41 (mesoporous silica)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422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/>
              <a:t>Important Heterogeneous Reactions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09650"/>
            <a:ext cx="8229600" cy="54483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u="sng"/>
              <a:t>Fischer-</a:t>
            </a:r>
            <a:r>
              <a:rPr lang="en-US" altLang="en-US" sz="2000" u="sng" err="1"/>
              <a:t>Tropsch</a:t>
            </a:r>
            <a:r>
              <a:rPr lang="en-US" altLang="en-US" sz="2000" u="sng"/>
              <a:t> chemistry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CO + H</a:t>
            </a:r>
            <a:r>
              <a:rPr lang="en-US" altLang="en-US" sz="2000" baseline="-25000"/>
              <a:t>2</a:t>
            </a:r>
            <a:r>
              <a:rPr lang="en-US" altLang="en-US" sz="2000"/>
              <a:t> </a:t>
            </a:r>
            <a:r>
              <a:rPr lang="en-US" altLang="en-US" sz="2000">
                <a:cs typeface="Arial" pitchFamily="34" charset="0"/>
              </a:rPr>
              <a:t>→ (CH</a:t>
            </a:r>
            <a:r>
              <a:rPr lang="en-US" altLang="en-US" sz="2000" baseline="-25000">
                <a:cs typeface="Arial" pitchFamily="34" charset="0"/>
              </a:rPr>
              <a:t>2</a:t>
            </a:r>
            <a:r>
              <a:rPr lang="en-US" altLang="en-US" sz="2000">
                <a:cs typeface="Arial" pitchFamily="34" charset="0"/>
              </a:rPr>
              <a:t>)</a:t>
            </a:r>
            <a:r>
              <a:rPr lang="en-US" altLang="en-US" sz="2000" i="1" baseline="-25000">
                <a:cs typeface="Arial" pitchFamily="34" charset="0"/>
              </a:rPr>
              <a:t>n</a:t>
            </a:r>
            <a:r>
              <a:rPr lang="en-US" altLang="en-US" sz="2000">
                <a:cs typeface="Arial" pitchFamily="34" charset="0"/>
              </a:rPr>
              <a:t> + H</a:t>
            </a:r>
            <a:r>
              <a:rPr lang="en-US" altLang="en-US" sz="2000" baseline="-25000">
                <a:cs typeface="Arial" pitchFamily="34" charset="0"/>
              </a:rPr>
              <a:t>2</a:t>
            </a:r>
            <a:r>
              <a:rPr lang="en-US" altLang="en-US" sz="2000">
                <a:cs typeface="Arial" pitchFamily="34" charset="0"/>
              </a:rPr>
              <a:t>O , </a:t>
            </a:r>
            <a:r>
              <a:rPr lang="en-US" altLang="en-US" sz="2000" i="1" err="1">
                <a:cs typeface="Arial" pitchFamily="34" charset="0"/>
              </a:rPr>
              <a:t>syn</a:t>
            </a:r>
            <a:r>
              <a:rPr lang="en-US" altLang="en-US" sz="2000">
                <a:cs typeface="Arial" pitchFamily="34" charset="0"/>
              </a:rPr>
              <a:t> gas to liquid fuels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cs typeface="Arial" pitchFamily="34" charset="0"/>
              </a:rPr>
              <a:t>Fe/Co catalysts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cs typeface="Arial" pitchFamily="34" charset="0"/>
              </a:rPr>
              <a:t>Source of fuel for Axis in WWII</a:t>
            </a:r>
          </a:p>
          <a:p>
            <a:pPr lvl="1"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</a:pPr>
            <a:r>
              <a:rPr lang="en-US" altLang="en-US" sz="2000" u="sng"/>
              <a:t>Fluidized catalytic cracking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High MW petroleum </a:t>
            </a:r>
            <a:r>
              <a:rPr lang="en-US" altLang="en-US" sz="2000">
                <a:cs typeface="Arial" pitchFamily="34" charset="0"/>
              </a:rPr>
              <a:t>→ low MW fuels, like gasoline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cs typeface="Arial" pitchFamily="34" charset="0"/>
              </a:rPr>
              <a:t>Zeolite catalysts, high temperature combustor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cs typeface="Arial" pitchFamily="34" charset="0"/>
              </a:rPr>
              <a:t>In your fuel tank!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</a:pPr>
            <a:r>
              <a:rPr lang="en-US" altLang="en-US" sz="2000" u="sng"/>
              <a:t>Automotive three-way catalysis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NO</a:t>
            </a:r>
            <a:r>
              <a:rPr lang="en-US" altLang="en-US" sz="2000" baseline="-25000"/>
              <a:t>x</a:t>
            </a:r>
            <a:r>
              <a:rPr lang="en-US" altLang="en-US" sz="2000"/>
              <a:t>/CO/HC </a:t>
            </a:r>
            <a:r>
              <a:rPr lang="en-US" altLang="en-US" sz="2000">
                <a:cs typeface="Arial" pitchFamily="34" charset="0"/>
              </a:rPr>
              <a:t>→ N</a:t>
            </a:r>
            <a:r>
              <a:rPr lang="en-US" altLang="en-US" sz="2000" baseline="-25000">
                <a:cs typeface="Arial" pitchFamily="34" charset="0"/>
              </a:rPr>
              <a:t>2</a:t>
            </a:r>
            <a:r>
              <a:rPr lang="en-US" altLang="en-US" sz="2000">
                <a:cs typeface="Arial" pitchFamily="34" charset="0"/>
              </a:rPr>
              <a:t>/H</a:t>
            </a:r>
            <a:r>
              <a:rPr lang="en-US" altLang="en-US" sz="2000" baseline="-25000">
                <a:cs typeface="Arial" pitchFamily="34" charset="0"/>
              </a:rPr>
              <a:t>2</a:t>
            </a:r>
            <a:r>
              <a:rPr lang="en-US" altLang="en-US" sz="2000">
                <a:cs typeface="Arial" pitchFamily="34" charset="0"/>
              </a:rPr>
              <a:t>O/CO</a:t>
            </a:r>
            <a:r>
              <a:rPr lang="en-US" altLang="en-US" sz="2000" baseline="-25000">
                <a:cs typeface="Arial" pitchFamily="34" charset="0"/>
              </a:rPr>
              <a:t>2</a:t>
            </a:r>
            <a:r>
              <a:rPr lang="en-US" altLang="en-US" sz="2000">
                <a:cs typeface="Arial" pitchFamily="34" charset="0"/>
              </a:rPr>
              <a:t>/H</a:t>
            </a:r>
            <a:r>
              <a:rPr lang="en-US" altLang="en-US" sz="2000" baseline="-25000">
                <a:cs typeface="Arial" pitchFamily="34" charset="0"/>
              </a:rPr>
              <a:t>2</a:t>
            </a:r>
            <a:r>
              <a:rPr lang="en-US" altLang="en-US" sz="2000">
                <a:cs typeface="Arial" pitchFamily="34" charset="0"/>
              </a:rPr>
              <a:t>O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</a:pPr>
            <a:r>
              <a:rPr lang="en-US" altLang="en-US" sz="2000" u="sng"/>
              <a:t>Haber-Bosch process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N</a:t>
            </a:r>
            <a:r>
              <a:rPr lang="en-US" altLang="en-US" sz="2000" baseline="-25000"/>
              <a:t>2</a:t>
            </a:r>
            <a:r>
              <a:rPr lang="en-US" altLang="en-US" sz="2000"/>
              <a:t> + H</a:t>
            </a:r>
            <a:r>
              <a:rPr lang="en-US" altLang="en-US" sz="2000" baseline="-25000"/>
              <a:t>2</a:t>
            </a:r>
            <a:r>
              <a:rPr lang="en-US" altLang="en-US" sz="2000"/>
              <a:t> </a:t>
            </a:r>
            <a:r>
              <a:rPr lang="en-US" altLang="en-US" sz="2000">
                <a:cs typeface="Arial" pitchFamily="34" charset="0"/>
              </a:rPr>
              <a:t>→ NH</a:t>
            </a:r>
            <a:r>
              <a:rPr lang="en-US" altLang="en-US" sz="2000" baseline="-25000">
                <a:cs typeface="Arial" pitchFamily="34" charset="0"/>
              </a:rPr>
              <a:t>3</a:t>
            </a:r>
          </a:p>
        </p:txBody>
      </p:sp>
      <p:pic>
        <p:nvPicPr>
          <p:cNvPr id="374786" name="Picture 2" descr="http://s.hswstatic.com/gif/oil-refining-diagra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760" y="3541779"/>
            <a:ext cx="3838575" cy="252412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" y="2070450"/>
            <a:ext cx="9144000" cy="4265127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sz="2400"/>
              <a:t>Fritz Haber (1905)</a:t>
            </a:r>
          </a:p>
          <a:p>
            <a:pPr>
              <a:spcBef>
                <a:spcPts val="800"/>
              </a:spcBef>
            </a:pPr>
            <a:r>
              <a:rPr lang="en-US" sz="2400"/>
              <a:t>Carl Bosch(1909)</a:t>
            </a:r>
          </a:p>
          <a:p>
            <a:pPr lvl="1">
              <a:spcBef>
                <a:spcPts val="800"/>
              </a:spcBef>
            </a:pPr>
            <a:r>
              <a:rPr lang="en-US" sz="2400"/>
              <a:t>80g/hour</a:t>
            </a:r>
          </a:p>
          <a:p>
            <a:pPr>
              <a:spcBef>
                <a:spcPts val="800"/>
              </a:spcBef>
            </a:pPr>
            <a:r>
              <a:rPr lang="en-US" sz="2400"/>
              <a:t>Commercialization (1913)</a:t>
            </a:r>
          </a:p>
          <a:p>
            <a:pPr lvl="1">
              <a:spcBef>
                <a:spcPts val="800"/>
              </a:spcBef>
            </a:pPr>
            <a:r>
              <a:rPr lang="en-US" sz="2400"/>
              <a:t>20 metric tons/day</a:t>
            </a:r>
          </a:p>
          <a:p>
            <a:pPr>
              <a:spcBef>
                <a:spcPts val="800"/>
              </a:spcBef>
            </a:pPr>
            <a:r>
              <a:rPr lang="en-US" sz="2400"/>
              <a:t>Haber - Bosch Process (Today)</a:t>
            </a:r>
          </a:p>
          <a:p>
            <a:pPr lvl="1">
              <a:spcBef>
                <a:spcPts val="800"/>
              </a:spcBef>
            </a:pPr>
            <a:r>
              <a:rPr lang="en-US" sz="2400"/>
              <a:t>&gt;100,000,000 metric tons/year</a:t>
            </a: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100013" y="5705902"/>
            <a:ext cx="86090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400"/>
              <a:t>“Arguably the highest impact innovations of the twentieth century: </a:t>
            </a:r>
          </a:p>
          <a:p>
            <a:r>
              <a:rPr lang="en-US" sz="2400"/>
              <a:t>without it, 50% of the world’s population would not be here.”</a:t>
            </a: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6457950" y="6543675"/>
            <a:ext cx="2657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/>
              <a:t>Smil, V. </a:t>
            </a:r>
            <a:r>
              <a:rPr lang="en-US" sz="1400" i="1"/>
              <a:t>Nature</a:t>
            </a:r>
            <a:r>
              <a:rPr lang="en-US" sz="1400"/>
              <a:t> </a:t>
            </a:r>
            <a:r>
              <a:rPr lang="en-US" sz="1400" b="1"/>
              <a:t>1999</a:t>
            </a:r>
            <a:r>
              <a:rPr lang="en-US" sz="1400"/>
              <a:t>, 400, 415.</a:t>
            </a:r>
          </a:p>
        </p:txBody>
      </p:sp>
      <p:graphicFrame>
        <p:nvGraphicFramePr>
          <p:cNvPr id="69643" name="Object 11"/>
          <p:cNvGraphicFramePr>
            <a:graphicFrameLocks noChangeAspect="1"/>
          </p:cNvGraphicFramePr>
          <p:nvPr/>
        </p:nvGraphicFramePr>
        <p:xfrm>
          <a:off x="4175125" y="1986989"/>
          <a:ext cx="3025775" cy="363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66" name="CS ChemDraw Drawing" r:id="rId4" imgW="5310664" imgH="6377511" progId="ChemDraw.Document.6.0">
                  <p:embed/>
                </p:oleObj>
              </mc:Choice>
              <mc:Fallback>
                <p:oleObj name="CS ChemDraw Drawing" r:id="rId4" imgW="5310664" imgH="6377511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25" y="1986989"/>
                        <a:ext cx="3025775" cy="363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4" name="Object 12"/>
          <p:cNvGraphicFramePr>
            <a:graphicFrameLocks noChangeAspect="1"/>
          </p:cNvGraphicFramePr>
          <p:nvPr/>
        </p:nvGraphicFramePr>
        <p:xfrm>
          <a:off x="5606913" y="1194707"/>
          <a:ext cx="1002795" cy="56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67" name="CS ChemDraw Drawing" r:id="rId6" imgW="373332" imgH="210026" progId="ChemDraw.Document.6.0">
                  <p:embed/>
                </p:oleObj>
              </mc:Choice>
              <mc:Fallback>
                <p:oleObj name="CS ChemDraw Drawing" r:id="rId6" imgW="373332" imgH="210026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6913" y="1194707"/>
                        <a:ext cx="1002795" cy="563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5" name="Object 13"/>
          <p:cNvGraphicFramePr>
            <a:graphicFrameLocks noChangeAspect="1"/>
          </p:cNvGraphicFramePr>
          <p:nvPr/>
        </p:nvGraphicFramePr>
        <p:xfrm>
          <a:off x="1433962" y="1138119"/>
          <a:ext cx="4249721" cy="62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68" name="CS ChemDraw Drawing" r:id="rId8" imgW="1560195" imgH="228028" progId="ChemDraw.Document.6.0">
                  <p:embed/>
                </p:oleObj>
              </mc:Choice>
              <mc:Fallback>
                <p:oleObj name="CS ChemDraw Drawing" r:id="rId8" imgW="1560195" imgH="228028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962" y="1138119"/>
                        <a:ext cx="4249721" cy="621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9" name="Object 17"/>
          <p:cNvGraphicFramePr>
            <a:graphicFrameLocks noChangeAspect="1"/>
          </p:cNvGraphicFramePr>
          <p:nvPr/>
        </p:nvGraphicFramePr>
        <p:xfrm>
          <a:off x="6623050" y="1996884"/>
          <a:ext cx="2241550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69" name="CS ChemDraw Drawing" r:id="rId10" imgW="1724787" imgH="2657475" progId="ChemDraw.Document.6.0">
                  <p:embed/>
                </p:oleObj>
              </mc:Choice>
              <mc:Fallback>
                <p:oleObj name="CS ChemDraw Drawing" r:id="rId10" imgW="1724787" imgH="2657475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3050" y="1996884"/>
                        <a:ext cx="2241550" cy="345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/>
              <a:t>Important Heterogeneous Reactions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  <p:bldP spid="69641" grpId="0"/>
      <p:bldP spid="6964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690111" y="1030047"/>
            <a:ext cx="3725863" cy="523876"/>
            <a:chOff x="1513" y="3072"/>
            <a:chExt cx="2347" cy="330"/>
          </a:xfrm>
        </p:grpSpPr>
        <p:sp>
          <p:nvSpPr>
            <p:cNvPr id="71691" name="Text Box 3"/>
            <p:cNvSpPr txBox="1">
              <a:spLocks noChangeArrowheads="1"/>
            </p:cNvSpPr>
            <p:nvPr/>
          </p:nvSpPr>
          <p:spPr bwMode="auto">
            <a:xfrm>
              <a:off x="1513" y="3072"/>
              <a:ext cx="234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/>
                <a:t>N</a:t>
              </a:r>
              <a:r>
                <a:rPr lang="en-US" sz="2800" baseline="-25000"/>
                <a:t>2</a:t>
              </a:r>
              <a:r>
                <a:rPr lang="en-US" sz="2800"/>
                <a:t>   + 3H</a:t>
              </a:r>
              <a:r>
                <a:rPr lang="en-US" sz="2800" baseline="-25000"/>
                <a:t>2</a:t>
              </a:r>
              <a:r>
                <a:rPr lang="en-US" sz="2800"/>
                <a:t>               2NH</a:t>
              </a:r>
              <a:r>
                <a:rPr lang="en-US" sz="2800" baseline="-25000"/>
                <a:t>3</a:t>
              </a:r>
              <a:r>
                <a:rPr lang="en-US" sz="2800"/>
                <a:t>  </a:t>
              </a:r>
            </a:p>
          </p:txBody>
        </p:sp>
        <p:sp>
          <p:nvSpPr>
            <p:cNvPr id="71692" name="Line 4"/>
            <p:cNvSpPr>
              <a:spLocks noChangeShapeType="1"/>
            </p:cNvSpPr>
            <p:nvPr/>
          </p:nvSpPr>
          <p:spPr bwMode="auto">
            <a:xfrm>
              <a:off x="2611" y="3237"/>
              <a:ext cx="44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-1111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Heterogeneous Reactions</a:t>
            </a:r>
          </a:p>
        </p:txBody>
      </p:sp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666" y="1130300"/>
            <a:ext cx="7136094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18"/>
          <p:cNvSpPr/>
          <p:nvPr/>
        </p:nvSpPr>
        <p:spPr>
          <a:xfrm>
            <a:off x="1790700" y="711200"/>
            <a:ext cx="1371600" cy="4500033"/>
          </a:xfrm>
          <a:custGeom>
            <a:avLst/>
            <a:gdLst>
              <a:gd name="connsiteX0" fmla="*/ 0 w 1371600"/>
              <a:gd name="connsiteY0" fmla="*/ 4417483 h 4447116"/>
              <a:gd name="connsiteX1" fmla="*/ 203200 w 1371600"/>
              <a:gd name="connsiteY1" fmla="*/ 3795183 h 4447116"/>
              <a:gd name="connsiteX2" fmla="*/ 685800 w 1371600"/>
              <a:gd name="connsiteY2" fmla="*/ 505883 h 4447116"/>
              <a:gd name="connsiteX3" fmla="*/ 1117600 w 1371600"/>
              <a:gd name="connsiteY3" fmla="*/ 759883 h 4447116"/>
              <a:gd name="connsiteX4" fmla="*/ 1371600 w 1371600"/>
              <a:gd name="connsiteY4" fmla="*/ 785283 h 4447116"/>
              <a:gd name="connsiteX5" fmla="*/ 1371600 w 1371600"/>
              <a:gd name="connsiteY5" fmla="*/ 785283 h 444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1600" h="4447116">
                <a:moveTo>
                  <a:pt x="0" y="4417483"/>
                </a:moveTo>
                <a:cubicBezTo>
                  <a:pt x="44450" y="4432299"/>
                  <a:pt x="88900" y="4447116"/>
                  <a:pt x="203200" y="3795183"/>
                </a:cubicBezTo>
                <a:cubicBezTo>
                  <a:pt x="317500" y="3143250"/>
                  <a:pt x="533400" y="1011766"/>
                  <a:pt x="685800" y="505883"/>
                </a:cubicBezTo>
                <a:cubicBezTo>
                  <a:pt x="838200" y="0"/>
                  <a:pt x="1003300" y="713316"/>
                  <a:pt x="1117600" y="759883"/>
                </a:cubicBezTo>
                <a:cubicBezTo>
                  <a:pt x="1231900" y="806450"/>
                  <a:pt x="1371600" y="785283"/>
                  <a:pt x="1371600" y="785283"/>
                </a:cubicBezTo>
                <a:lnTo>
                  <a:pt x="1371600" y="785283"/>
                </a:ln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416300" y="836083"/>
            <a:ext cx="1141413" cy="1716617"/>
          </a:xfrm>
          <a:custGeom>
            <a:avLst/>
            <a:gdLst>
              <a:gd name="connsiteX0" fmla="*/ 0 w 1278467"/>
              <a:gd name="connsiteY0" fmla="*/ 700617 h 1780117"/>
              <a:gd name="connsiteX1" fmla="*/ 215900 w 1278467"/>
              <a:gd name="connsiteY1" fmla="*/ 573617 h 1780117"/>
              <a:gd name="connsiteX2" fmla="*/ 342900 w 1278467"/>
              <a:gd name="connsiteY2" fmla="*/ 205317 h 1780117"/>
              <a:gd name="connsiteX3" fmla="*/ 584200 w 1278467"/>
              <a:gd name="connsiteY3" fmla="*/ 192617 h 1780117"/>
              <a:gd name="connsiteX4" fmla="*/ 838200 w 1278467"/>
              <a:gd name="connsiteY4" fmla="*/ 1361017 h 1780117"/>
              <a:gd name="connsiteX5" fmla="*/ 965200 w 1278467"/>
              <a:gd name="connsiteY5" fmla="*/ 1716617 h 1780117"/>
              <a:gd name="connsiteX6" fmla="*/ 1231900 w 1278467"/>
              <a:gd name="connsiteY6" fmla="*/ 1742017 h 1780117"/>
              <a:gd name="connsiteX7" fmla="*/ 1244600 w 1278467"/>
              <a:gd name="connsiteY7" fmla="*/ 1729317 h 178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8467" h="1780117">
                <a:moveTo>
                  <a:pt x="0" y="700617"/>
                </a:moveTo>
                <a:cubicBezTo>
                  <a:pt x="79375" y="678392"/>
                  <a:pt x="158750" y="656167"/>
                  <a:pt x="215900" y="573617"/>
                </a:cubicBezTo>
                <a:cubicBezTo>
                  <a:pt x="273050" y="491067"/>
                  <a:pt x="281517" y="268817"/>
                  <a:pt x="342900" y="205317"/>
                </a:cubicBezTo>
                <a:cubicBezTo>
                  <a:pt x="404283" y="141817"/>
                  <a:pt x="501650" y="0"/>
                  <a:pt x="584200" y="192617"/>
                </a:cubicBezTo>
                <a:cubicBezTo>
                  <a:pt x="666750" y="385234"/>
                  <a:pt x="774700" y="1107017"/>
                  <a:pt x="838200" y="1361017"/>
                </a:cubicBezTo>
                <a:cubicBezTo>
                  <a:pt x="901700" y="1615017"/>
                  <a:pt x="899583" y="1653117"/>
                  <a:pt x="965200" y="1716617"/>
                </a:cubicBezTo>
                <a:cubicBezTo>
                  <a:pt x="1030817" y="1780117"/>
                  <a:pt x="1185333" y="1739900"/>
                  <a:pt x="1231900" y="1742017"/>
                </a:cubicBezTo>
                <a:cubicBezTo>
                  <a:pt x="1278467" y="1744134"/>
                  <a:pt x="1261533" y="1736725"/>
                  <a:pt x="1244600" y="1729317"/>
                </a:cubicBez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762500" y="2152650"/>
            <a:ext cx="723900" cy="1686983"/>
          </a:xfrm>
          <a:custGeom>
            <a:avLst/>
            <a:gdLst>
              <a:gd name="connsiteX0" fmla="*/ 0 w 800100"/>
              <a:gd name="connsiteY0" fmla="*/ 374650 h 1686983"/>
              <a:gd name="connsiteX1" fmla="*/ 88900 w 800100"/>
              <a:gd name="connsiteY1" fmla="*/ 336550 h 1686983"/>
              <a:gd name="connsiteX2" fmla="*/ 177800 w 800100"/>
              <a:gd name="connsiteY2" fmla="*/ 69850 h 1686983"/>
              <a:gd name="connsiteX3" fmla="*/ 368300 w 800100"/>
              <a:gd name="connsiteY3" fmla="*/ 69850 h 1686983"/>
              <a:gd name="connsiteX4" fmla="*/ 444500 w 800100"/>
              <a:gd name="connsiteY4" fmla="*/ 488950 h 1686983"/>
              <a:gd name="connsiteX5" fmla="*/ 495300 w 800100"/>
              <a:gd name="connsiteY5" fmla="*/ 1111250 h 1686983"/>
              <a:gd name="connsiteX6" fmla="*/ 520700 w 800100"/>
              <a:gd name="connsiteY6" fmla="*/ 1593850 h 1686983"/>
              <a:gd name="connsiteX7" fmla="*/ 762000 w 800100"/>
              <a:gd name="connsiteY7" fmla="*/ 1670050 h 1686983"/>
              <a:gd name="connsiteX8" fmla="*/ 749300 w 800100"/>
              <a:gd name="connsiteY8" fmla="*/ 1657350 h 168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00" h="1686983">
                <a:moveTo>
                  <a:pt x="0" y="374650"/>
                </a:moveTo>
                <a:cubicBezTo>
                  <a:pt x="29633" y="381000"/>
                  <a:pt x="59267" y="387350"/>
                  <a:pt x="88900" y="336550"/>
                </a:cubicBezTo>
                <a:cubicBezTo>
                  <a:pt x="118533" y="285750"/>
                  <a:pt x="131233" y="114300"/>
                  <a:pt x="177800" y="69850"/>
                </a:cubicBezTo>
                <a:cubicBezTo>
                  <a:pt x="224367" y="25400"/>
                  <a:pt x="323850" y="0"/>
                  <a:pt x="368300" y="69850"/>
                </a:cubicBezTo>
                <a:cubicBezTo>
                  <a:pt x="412750" y="139700"/>
                  <a:pt x="423333" y="315383"/>
                  <a:pt x="444500" y="488950"/>
                </a:cubicBezTo>
                <a:cubicBezTo>
                  <a:pt x="465667" y="662517"/>
                  <a:pt x="482600" y="927100"/>
                  <a:pt x="495300" y="1111250"/>
                </a:cubicBezTo>
                <a:cubicBezTo>
                  <a:pt x="508000" y="1295400"/>
                  <a:pt x="476250" y="1500717"/>
                  <a:pt x="520700" y="1593850"/>
                </a:cubicBezTo>
                <a:cubicBezTo>
                  <a:pt x="565150" y="1686983"/>
                  <a:pt x="723900" y="1659467"/>
                  <a:pt x="762000" y="1670050"/>
                </a:cubicBezTo>
                <a:cubicBezTo>
                  <a:pt x="800100" y="1680633"/>
                  <a:pt x="774700" y="1668991"/>
                  <a:pt x="749300" y="1657350"/>
                </a:cubicBez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778500" y="3439583"/>
            <a:ext cx="1054100" cy="1907117"/>
          </a:xfrm>
          <a:custGeom>
            <a:avLst/>
            <a:gdLst>
              <a:gd name="connsiteX0" fmla="*/ 0 w 1054100"/>
              <a:gd name="connsiteY0" fmla="*/ 383117 h 1907117"/>
              <a:gd name="connsiteX1" fmla="*/ 139700 w 1054100"/>
              <a:gd name="connsiteY1" fmla="*/ 306917 h 1907117"/>
              <a:gd name="connsiteX2" fmla="*/ 203200 w 1054100"/>
              <a:gd name="connsiteY2" fmla="*/ 65617 h 1907117"/>
              <a:gd name="connsiteX3" fmla="*/ 342900 w 1054100"/>
              <a:gd name="connsiteY3" fmla="*/ 2117 h 1907117"/>
              <a:gd name="connsiteX4" fmla="*/ 482600 w 1054100"/>
              <a:gd name="connsiteY4" fmla="*/ 52917 h 1907117"/>
              <a:gd name="connsiteX5" fmla="*/ 533400 w 1054100"/>
              <a:gd name="connsiteY5" fmla="*/ 179917 h 1907117"/>
              <a:gd name="connsiteX6" fmla="*/ 596900 w 1054100"/>
              <a:gd name="connsiteY6" fmla="*/ 726017 h 1907117"/>
              <a:gd name="connsiteX7" fmla="*/ 698500 w 1054100"/>
              <a:gd name="connsiteY7" fmla="*/ 1576917 h 1907117"/>
              <a:gd name="connsiteX8" fmla="*/ 774700 w 1054100"/>
              <a:gd name="connsiteY8" fmla="*/ 1830917 h 1907117"/>
              <a:gd name="connsiteX9" fmla="*/ 1054100 w 1054100"/>
              <a:gd name="connsiteY9" fmla="*/ 1907117 h 190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4100" h="1907117">
                <a:moveTo>
                  <a:pt x="0" y="383117"/>
                </a:moveTo>
                <a:cubicBezTo>
                  <a:pt x="52916" y="371475"/>
                  <a:pt x="105833" y="359834"/>
                  <a:pt x="139700" y="306917"/>
                </a:cubicBezTo>
                <a:cubicBezTo>
                  <a:pt x="173567" y="254000"/>
                  <a:pt x="169333" y="116417"/>
                  <a:pt x="203200" y="65617"/>
                </a:cubicBezTo>
                <a:cubicBezTo>
                  <a:pt x="237067" y="14817"/>
                  <a:pt x="296333" y="4234"/>
                  <a:pt x="342900" y="2117"/>
                </a:cubicBezTo>
                <a:cubicBezTo>
                  <a:pt x="389467" y="0"/>
                  <a:pt x="450850" y="23284"/>
                  <a:pt x="482600" y="52917"/>
                </a:cubicBezTo>
                <a:cubicBezTo>
                  <a:pt x="514350" y="82550"/>
                  <a:pt x="514350" y="67734"/>
                  <a:pt x="533400" y="179917"/>
                </a:cubicBezTo>
                <a:cubicBezTo>
                  <a:pt x="552450" y="292100"/>
                  <a:pt x="569383" y="493184"/>
                  <a:pt x="596900" y="726017"/>
                </a:cubicBezTo>
                <a:cubicBezTo>
                  <a:pt x="624417" y="958850"/>
                  <a:pt x="668867" y="1392767"/>
                  <a:pt x="698500" y="1576917"/>
                </a:cubicBezTo>
                <a:cubicBezTo>
                  <a:pt x="728133" y="1761067"/>
                  <a:pt x="715433" y="1775884"/>
                  <a:pt x="774700" y="1830917"/>
                </a:cubicBezTo>
                <a:cubicBezTo>
                  <a:pt x="833967" y="1885950"/>
                  <a:pt x="944033" y="1896533"/>
                  <a:pt x="1054100" y="1907117"/>
                </a:cubicBez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993900" y="1524000"/>
            <a:ext cx="4690269" cy="6413500"/>
            <a:chOff x="1993900" y="1524000"/>
            <a:chExt cx="4690269" cy="6413500"/>
          </a:xfrm>
        </p:grpSpPr>
        <p:sp>
          <p:nvSpPr>
            <p:cNvPr id="23" name="Rectangle 22"/>
            <p:cNvSpPr/>
            <p:nvPr/>
          </p:nvSpPr>
          <p:spPr>
            <a:xfrm>
              <a:off x="2197100" y="3848100"/>
              <a:ext cx="3962400" cy="280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93900" y="4902200"/>
              <a:ext cx="4406900" cy="195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59087" y="1524000"/>
              <a:ext cx="1001713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56856" y="2552700"/>
              <a:ext cx="1001713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82456" y="5346700"/>
              <a:ext cx="1001713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121400" y="1117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7030A0"/>
                </a:solidFill>
              </a:rPr>
              <a:t>Uncatalyzed</a:t>
            </a:r>
            <a:endParaRPr lang="en-US" sz="240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91400" y="60915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Catalyzed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97886" y="4016441"/>
            <a:ext cx="5832476" cy="523876"/>
            <a:chOff x="1513" y="3072"/>
            <a:chExt cx="3674" cy="330"/>
          </a:xfrm>
        </p:grpSpPr>
        <p:sp>
          <p:nvSpPr>
            <p:cNvPr id="71691" name="Text Box 3"/>
            <p:cNvSpPr txBox="1">
              <a:spLocks noChangeArrowheads="1"/>
            </p:cNvSpPr>
            <p:nvPr/>
          </p:nvSpPr>
          <p:spPr bwMode="auto">
            <a:xfrm>
              <a:off x="1513" y="3072"/>
              <a:ext cx="367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/>
                <a:t>N</a:t>
              </a:r>
              <a:r>
                <a:rPr lang="en-US" sz="2800" baseline="-25000"/>
                <a:t>2</a:t>
              </a:r>
              <a:r>
                <a:rPr lang="en-US" sz="2800"/>
                <a:t> (</a:t>
              </a:r>
              <a:r>
                <a:rPr lang="en-US" sz="2800" i="1"/>
                <a:t>g</a:t>
              </a:r>
              <a:r>
                <a:rPr lang="en-US" sz="2800"/>
                <a:t>) + 3H</a:t>
              </a:r>
              <a:r>
                <a:rPr lang="en-US" sz="2800" baseline="-25000"/>
                <a:t>2</a:t>
              </a:r>
              <a:r>
                <a:rPr lang="en-US" sz="2800"/>
                <a:t> (</a:t>
              </a:r>
              <a:r>
                <a:rPr lang="en-US" sz="2800" i="1"/>
                <a:t>g</a:t>
              </a:r>
              <a:r>
                <a:rPr lang="en-US" sz="2800"/>
                <a:t>)                           2NH</a:t>
              </a:r>
              <a:r>
                <a:rPr lang="en-US" sz="2800" baseline="-25000"/>
                <a:t>3</a:t>
              </a:r>
              <a:r>
                <a:rPr lang="en-US" sz="2800"/>
                <a:t> (</a:t>
              </a:r>
              <a:r>
                <a:rPr lang="en-US" sz="2800" i="1"/>
                <a:t>g)</a:t>
              </a:r>
              <a:endParaRPr lang="en-US" sz="2800"/>
            </a:p>
          </p:txBody>
        </p:sp>
        <p:sp>
          <p:nvSpPr>
            <p:cNvPr id="71692" name="Line 4"/>
            <p:cNvSpPr>
              <a:spLocks noChangeShapeType="1"/>
            </p:cNvSpPr>
            <p:nvPr/>
          </p:nvSpPr>
          <p:spPr bwMode="auto">
            <a:xfrm>
              <a:off x="2939" y="3231"/>
              <a:ext cx="133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26922" y="3882955"/>
            <a:ext cx="1287463" cy="849313"/>
            <a:chOff x="3148" y="2896"/>
            <a:chExt cx="811" cy="535"/>
          </a:xfrm>
        </p:grpSpPr>
        <p:sp>
          <p:nvSpPr>
            <p:cNvPr id="71689" name="Text Box 6"/>
            <p:cNvSpPr txBox="1">
              <a:spLocks noChangeArrowheads="1"/>
            </p:cNvSpPr>
            <p:nvPr/>
          </p:nvSpPr>
          <p:spPr bwMode="auto">
            <a:xfrm>
              <a:off x="3148" y="2896"/>
              <a:ext cx="61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Fe/Al</a:t>
              </a:r>
              <a:r>
                <a:rPr lang="en-US" baseline="-25000"/>
                <a:t>2</a:t>
              </a:r>
              <a:r>
                <a:rPr lang="en-US"/>
                <a:t>O</a:t>
              </a:r>
              <a:r>
                <a:rPr lang="en-US" baseline="-25000"/>
                <a:t>3</a:t>
              </a:r>
              <a:endParaRPr lang="en-US"/>
            </a:p>
          </p:txBody>
        </p:sp>
        <p:sp>
          <p:nvSpPr>
            <p:cNvPr id="71690" name="Text Box 7"/>
            <p:cNvSpPr txBox="1">
              <a:spLocks noChangeArrowheads="1"/>
            </p:cNvSpPr>
            <p:nvPr/>
          </p:nvSpPr>
          <p:spPr bwMode="auto">
            <a:xfrm>
              <a:off x="3192" y="3143"/>
              <a:ext cx="7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catalyst</a:t>
              </a:r>
            </a:p>
          </p:txBody>
        </p:sp>
      </p:grp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36" y="1496440"/>
            <a:ext cx="26670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9936" y="2410840"/>
            <a:ext cx="30480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7936" y="1877440"/>
            <a:ext cx="3048000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-1111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Heterogeneous Reactions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60555" y="1017109"/>
            <a:ext cx="340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</a:rPr>
              <a:t>Haber-Bosch Reaction</a:t>
            </a:r>
            <a:endParaRPr lang="en-US" sz="2000"/>
          </a:p>
        </p:txBody>
      </p:sp>
      <p:pic>
        <p:nvPicPr>
          <p:cNvPr id="372738" name="Picture 2" descr="http://t0.gstatic.com/images?q=tbn:ANd9GcR_gLNzKvesax3flm3JDXgFRM1OeXEWe3wshukMgtnQASTS4ROrw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1227" y="4795736"/>
            <a:ext cx="1363403" cy="192607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382616" y="5437762"/>
            <a:ext cx="370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Fritz Haber</a:t>
            </a:r>
          </a:p>
          <a:p>
            <a:r>
              <a:rPr lang="en-US"/>
              <a:t>1918 Nobel Prize in Chemistry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9676" y="890109"/>
            <a:ext cx="1322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150 </a:t>
            </a:r>
            <a:r>
              <a:rPr lang="en-US" sz="2000" err="1">
                <a:solidFill>
                  <a:srgbClr val="FF0000"/>
                </a:solidFill>
              </a:rPr>
              <a:t>atm</a:t>
            </a:r>
            <a:endParaRPr lang="en-US" sz="2000">
              <a:solidFill>
                <a:srgbClr val="FF0000"/>
              </a:solidFill>
            </a:endParaRPr>
          </a:p>
          <a:p>
            <a:r>
              <a:rPr lang="en-US" sz="2000">
                <a:solidFill>
                  <a:srgbClr val="FF0000"/>
                </a:solidFill>
              </a:rPr>
              <a:t>400-600 °C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408" y="3602038"/>
            <a:ext cx="7859508" cy="301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7808" y="3713397"/>
            <a:ext cx="2467515" cy="165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111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Heterogeneous Reactions</a:t>
            </a:r>
          </a:p>
        </p:txBody>
      </p:sp>
      <p:graphicFrame>
        <p:nvGraphicFramePr>
          <p:cNvPr id="369666" name="Object 2"/>
          <p:cNvGraphicFramePr>
            <a:graphicFrameLocks noChangeAspect="1"/>
          </p:cNvGraphicFramePr>
          <p:nvPr/>
        </p:nvGraphicFramePr>
        <p:xfrm>
          <a:off x="1928666" y="952805"/>
          <a:ext cx="5258093" cy="441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76" name="CS ChemDraw Drawing" r:id="rId5" imgW="5092920" imgH="427680" progId="ChemDraw.Document.6.0">
                  <p:embed/>
                </p:oleObj>
              </mc:Choice>
              <mc:Fallback>
                <p:oleObj name="CS ChemDraw Drawing" r:id="rId5" imgW="5092920" imgH="427680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666" y="952805"/>
                        <a:ext cx="5258093" cy="4410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6755" y="1505382"/>
            <a:ext cx="4074139" cy="20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ounded Rectangle 23"/>
          <p:cNvSpPr/>
          <p:nvPr/>
        </p:nvSpPr>
        <p:spPr>
          <a:xfrm>
            <a:off x="6263535" y="1950290"/>
            <a:ext cx="2540000" cy="1133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>
                <a:solidFill>
                  <a:prstClr val="black"/>
                </a:solidFill>
              </a:rPr>
              <a:t>Does not always go to completion. Also exhausts NO, CO, </a:t>
            </a:r>
            <a:r>
              <a:rPr lang="en-US" err="1">
                <a:solidFill>
                  <a:prstClr val="black"/>
                </a:solidFill>
              </a:rPr>
              <a:t>C</a:t>
            </a:r>
            <a:r>
              <a:rPr lang="en-US" baseline="-25000" err="1">
                <a:solidFill>
                  <a:prstClr val="black"/>
                </a:solidFill>
              </a:rPr>
              <a:t>x</a:t>
            </a:r>
            <a:r>
              <a:rPr lang="en-US" err="1">
                <a:solidFill>
                  <a:prstClr val="black"/>
                </a:solidFill>
              </a:rPr>
              <a:t>H</a:t>
            </a:r>
            <a:r>
              <a:rPr lang="en-US" baseline="-25000" err="1">
                <a:solidFill>
                  <a:prstClr val="black"/>
                </a:solidFill>
              </a:rPr>
              <a:t>y</a:t>
            </a:r>
            <a:r>
              <a:rPr lang="en-US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25EA6A-D5BB-4140-95BF-09DCD3AB9597}"/>
              </a:ext>
            </a:extLst>
          </p:cNvPr>
          <p:cNvCxnSpPr>
            <a:cxnSpLocks/>
          </p:cNvCxnSpPr>
          <p:nvPr/>
        </p:nvCxnSpPr>
        <p:spPr>
          <a:xfrm flipH="1">
            <a:off x="5122564" y="4852657"/>
            <a:ext cx="909593" cy="776383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3D5722-E25D-4107-9C90-B37B63FFB4E1}"/>
              </a:ext>
            </a:extLst>
          </p:cNvPr>
          <p:cNvCxnSpPr>
            <a:cxnSpLocks/>
          </p:cNvCxnSpPr>
          <p:nvPr/>
        </p:nvCxnSpPr>
        <p:spPr>
          <a:xfrm>
            <a:off x="6731962" y="5030896"/>
            <a:ext cx="1" cy="776383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08" y="3602038"/>
            <a:ext cx="7859508" cy="301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9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7808" y="3713397"/>
            <a:ext cx="2467515" cy="165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1112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Heterogeneous Reactions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95E8848-D840-4298-83F5-1D1D076D8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508" y="1522530"/>
            <a:ext cx="28295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u="sng" dirty="0"/>
              <a:t>“Three-way” Catalyst</a:t>
            </a:r>
          </a:p>
          <a:p>
            <a:pPr algn="ctr" eaLnBrk="1" hangingPunct="1"/>
            <a:r>
              <a:rPr lang="en-US" altLang="en-US" sz="2400" dirty="0"/>
              <a:t>CO </a:t>
            </a:r>
            <a:r>
              <a:rPr lang="en-US" altLang="en-US" sz="2400" dirty="0">
                <a:sym typeface="Wingdings" pitchFamily="2" charset="2"/>
              </a:rPr>
              <a:t> CO</a:t>
            </a:r>
            <a:r>
              <a:rPr lang="en-US" altLang="en-US" sz="2400" baseline="-25000" dirty="0">
                <a:sym typeface="Wingdings" pitchFamily="2" charset="2"/>
              </a:rPr>
              <a:t>2</a:t>
            </a:r>
          </a:p>
          <a:p>
            <a:pPr algn="ctr" eaLnBrk="1" hangingPunct="1"/>
            <a:r>
              <a:rPr lang="en-US" altLang="en-US" sz="2400" dirty="0">
                <a:sym typeface="Wingdings" pitchFamily="2" charset="2"/>
              </a:rPr>
              <a:t>HC  CO</a:t>
            </a:r>
            <a:r>
              <a:rPr lang="en-US" altLang="en-US" sz="2400" baseline="-25000" dirty="0">
                <a:sym typeface="Wingdings" pitchFamily="2" charset="2"/>
              </a:rPr>
              <a:t>2</a:t>
            </a:r>
            <a:r>
              <a:rPr lang="en-US" altLang="en-US" sz="2400" dirty="0">
                <a:sym typeface="Wingdings" pitchFamily="2" charset="2"/>
              </a:rPr>
              <a:t> + H</a:t>
            </a:r>
            <a:r>
              <a:rPr lang="en-US" altLang="en-US" sz="2400" baseline="-25000" dirty="0">
                <a:sym typeface="Wingdings" pitchFamily="2" charset="2"/>
              </a:rPr>
              <a:t>2</a:t>
            </a:r>
            <a:r>
              <a:rPr lang="en-US" altLang="en-US" sz="2400" dirty="0">
                <a:sym typeface="Wingdings" pitchFamily="2" charset="2"/>
              </a:rPr>
              <a:t>O</a:t>
            </a:r>
          </a:p>
          <a:p>
            <a:pPr algn="ctr" eaLnBrk="1" hangingPunct="1"/>
            <a:r>
              <a:rPr lang="en-US" altLang="en-US" sz="2400" dirty="0">
                <a:sym typeface="Wingdings" pitchFamily="2" charset="2"/>
              </a:rPr>
              <a:t>NO</a:t>
            </a:r>
            <a:r>
              <a:rPr lang="en-US" altLang="en-US" sz="2400" baseline="-25000" dirty="0">
                <a:sym typeface="Wingdings" pitchFamily="2" charset="2"/>
              </a:rPr>
              <a:t>x</a:t>
            </a:r>
            <a:r>
              <a:rPr lang="en-US" altLang="en-US" sz="2400" dirty="0">
                <a:sym typeface="Wingdings" pitchFamily="2" charset="2"/>
              </a:rPr>
              <a:t>  N</a:t>
            </a:r>
            <a:r>
              <a:rPr lang="en-US" altLang="en-US" sz="2400" baseline="-25000" dirty="0">
                <a:sym typeface="Wingdings" pitchFamily="2" charset="2"/>
              </a:rPr>
              <a:t>2</a:t>
            </a:r>
            <a:endParaRPr lang="en-US" altLang="en-US" sz="2400" baseline="-25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2EFD0-6C12-4966-9F37-8D25D778D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075" y="2037160"/>
            <a:ext cx="3133725" cy="132397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31093F-0DB2-479F-B5F5-7AA043A7C9BE}"/>
              </a:ext>
            </a:extLst>
          </p:cNvPr>
          <p:cNvCxnSpPr>
            <a:cxnSpLocks/>
          </p:cNvCxnSpPr>
          <p:nvPr/>
        </p:nvCxnSpPr>
        <p:spPr>
          <a:xfrm flipH="1">
            <a:off x="5122564" y="4852657"/>
            <a:ext cx="909593" cy="776383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846019-3490-4160-901B-B4198D6E8795}"/>
              </a:ext>
            </a:extLst>
          </p:cNvPr>
          <p:cNvCxnSpPr>
            <a:cxnSpLocks/>
          </p:cNvCxnSpPr>
          <p:nvPr/>
        </p:nvCxnSpPr>
        <p:spPr>
          <a:xfrm>
            <a:off x="6731962" y="5030896"/>
            <a:ext cx="1" cy="776383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41F73B-904F-4284-BE9E-952911C96C17}"/>
              </a:ext>
            </a:extLst>
          </p:cNvPr>
          <p:cNvCxnSpPr>
            <a:cxnSpLocks/>
          </p:cNvCxnSpPr>
          <p:nvPr/>
        </p:nvCxnSpPr>
        <p:spPr>
          <a:xfrm flipH="1">
            <a:off x="6553201" y="3109058"/>
            <a:ext cx="566736" cy="115081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B75156C-23A2-46B9-B154-CCD1E17183EF}"/>
              </a:ext>
            </a:extLst>
          </p:cNvPr>
          <p:cNvSpPr/>
          <p:nvPr/>
        </p:nvSpPr>
        <p:spPr>
          <a:xfrm>
            <a:off x="4651923" y="2780094"/>
            <a:ext cx="1220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1600" dirty="0">
                <a:solidFill>
                  <a:srgbClr val="FF0000"/>
                </a:solidFill>
              </a:rPr>
              <a:t>Alumina, ceria, </a:t>
            </a:r>
            <a:r>
              <a:rPr lang="en-US" altLang="en-US" sz="1600" dirty="0" err="1">
                <a:solidFill>
                  <a:srgbClr val="FF0000"/>
                </a:solidFill>
              </a:rPr>
              <a:t>lanthana</a:t>
            </a:r>
            <a:r>
              <a:rPr lang="en-US" altLang="en-US" sz="16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B93EF55-551D-4B7B-B861-B553AD111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362" y="2101871"/>
            <a:ext cx="9855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 dirty="0">
                <a:solidFill>
                  <a:srgbClr val="FF0000"/>
                </a:solidFill>
              </a:rPr>
              <a:t>Pt, Rh, Pd</a:t>
            </a:r>
          </a:p>
        </p:txBody>
      </p:sp>
    </p:spTree>
    <p:extLst>
      <p:ext uri="{BB962C8B-B14F-4D97-AF65-F5344CB8AC3E}">
        <p14:creationId xmlns:p14="http://schemas.microsoft.com/office/powerpoint/2010/main" val="18797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Oval 2"/>
          <p:cNvSpPr>
            <a:spLocks noChangeArrowheads="1"/>
          </p:cNvSpPr>
          <p:nvPr/>
        </p:nvSpPr>
        <p:spPr bwMode="auto">
          <a:xfrm>
            <a:off x="1773767" y="2073276"/>
            <a:ext cx="5842000" cy="4035425"/>
          </a:xfrm>
          <a:prstGeom prst="ellipse">
            <a:avLst/>
          </a:prstGeom>
          <a:solidFill>
            <a:srgbClr val="C0D0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D0FE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04356" y="3582988"/>
            <a:ext cx="1888067" cy="901700"/>
            <a:chOff x="2396" y="2257"/>
            <a:chExt cx="1190" cy="568"/>
          </a:xfrm>
        </p:grpSpPr>
        <p:sp>
          <p:nvSpPr>
            <p:cNvPr id="805892" name="Oval 4"/>
            <p:cNvSpPr>
              <a:spLocks noChangeArrowheads="1"/>
            </p:cNvSpPr>
            <p:nvPr/>
          </p:nvSpPr>
          <p:spPr bwMode="auto">
            <a:xfrm>
              <a:off x="2396" y="2257"/>
              <a:ext cx="1190" cy="568"/>
            </a:xfrm>
            <a:prstGeom prst="ellipse">
              <a:avLst/>
            </a:prstGeom>
            <a:solidFill>
              <a:srgbClr val="DB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3" name="Rectangle 5"/>
            <p:cNvSpPr>
              <a:spLocks noChangeArrowheads="1"/>
            </p:cNvSpPr>
            <p:nvPr/>
          </p:nvSpPr>
          <p:spPr bwMode="auto">
            <a:xfrm>
              <a:off x="2515" y="2403"/>
              <a:ext cx="1033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2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804355" y="2382839"/>
            <a:ext cx="1677812" cy="903287"/>
            <a:chOff x="2396" y="1489"/>
            <a:chExt cx="1057" cy="569"/>
          </a:xfrm>
        </p:grpSpPr>
        <p:sp>
          <p:nvSpPr>
            <p:cNvPr id="805895" name="Oval 7"/>
            <p:cNvSpPr>
              <a:spLocks noChangeArrowheads="1"/>
            </p:cNvSpPr>
            <p:nvPr/>
          </p:nvSpPr>
          <p:spPr bwMode="auto">
            <a:xfrm>
              <a:off x="2396" y="1489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6" name="Rectangle 8"/>
            <p:cNvSpPr>
              <a:spLocks noChangeArrowheads="1"/>
            </p:cNvSpPr>
            <p:nvPr/>
          </p:nvSpPr>
          <p:spPr bwMode="auto">
            <a:xfrm>
              <a:off x="2396" y="1610"/>
              <a:ext cx="10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Homogeneous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5633155" y="2971800"/>
            <a:ext cx="1677812" cy="903288"/>
            <a:chOff x="3548" y="1872"/>
            <a:chExt cx="1057" cy="569"/>
          </a:xfrm>
        </p:grpSpPr>
        <p:sp>
          <p:nvSpPr>
            <p:cNvPr id="805898" name="Oval 10"/>
            <p:cNvSpPr>
              <a:spLocks noChangeArrowheads="1"/>
            </p:cNvSpPr>
            <p:nvPr/>
          </p:nvSpPr>
          <p:spPr bwMode="auto">
            <a:xfrm>
              <a:off x="3548" y="1872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899" name="Rectangle 11"/>
            <p:cNvSpPr>
              <a:spLocks noChangeArrowheads="1"/>
            </p:cNvSpPr>
            <p:nvPr/>
          </p:nvSpPr>
          <p:spPr bwMode="auto">
            <a:xfrm>
              <a:off x="3767" y="1958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Bio-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421490" y="4497388"/>
            <a:ext cx="1752417" cy="901700"/>
            <a:chOff x="3415" y="2833"/>
            <a:chExt cx="1104" cy="568"/>
          </a:xfrm>
        </p:grpSpPr>
        <p:sp>
          <p:nvSpPr>
            <p:cNvPr id="805901" name="Oval 13"/>
            <p:cNvSpPr>
              <a:spLocks noChangeArrowheads="1"/>
            </p:cNvSpPr>
            <p:nvPr/>
          </p:nvSpPr>
          <p:spPr bwMode="auto">
            <a:xfrm>
              <a:off x="3415" y="2833"/>
              <a:ext cx="1057" cy="56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2" name="Rectangle 14"/>
            <p:cNvSpPr>
              <a:spLocks noChangeArrowheads="1"/>
            </p:cNvSpPr>
            <p:nvPr/>
          </p:nvSpPr>
          <p:spPr bwMode="auto">
            <a:xfrm>
              <a:off x="3417" y="2919"/>
              <a:ext cx="110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Heterogeneous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2590800" y="4578350"/>
            <a:ext cx="1676400" cy="903288"/>
            <a:chOff x="1632" y="2884"/>
            <a:chExt cx="1056" cy="569"/>
          </a:xfrm>
        </p:grpSpPr>
        <p:sp>
          <p:nvSpPr>
            <p:cNvPr id="805904" name="Oval 16"/>
            <p:cNvSpPr>
              <a:spLocks noChangeArrowheads="1"/>
            </p:cNvSpPr>
            <p:nvPr/>
          </p:nvSpPr>
          <p:spPr bwMode="auto">
            <a:xfrm>
              <a:off x="1632" y="2884"/>
              <a:ext cx="1056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5" name="Rectangle 17"/>
            <p:cNvSpPr>
              <a:spLocks noChangeArrowheads="1"/>
            </p:cNvSpPr>
            <p:nvPr/>
          </p:nvSpPr>
          <p:spPr bwMode="auto">
            <a:xfrm>
              <a:off x="1864" y="2946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Electro-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2116666" y="3049589"/>
            <a:ext cx="1677812" cy="903287"/>
            <a:chOff x="1333" y="1921"/>
            <a:chExt cx="1057" cy="569"/>
          </a:xfrm>
        </p:grpSpPr>
        <p:sp>
          <p:nvSpPr>
            <p:cNvPr id="805907" name="Oval 19"/>
            <p:cNvSpPr>
              <a:spLocks noChangeArrowheads="1"/>
            </p:cNvSpPr>
            <p:nvPr/>
          </p:nvSpPr>
          <p:spPr bwMode="auto">
            <a:xfrm>
              <a:off x="1333" y="1921"/>
              <a:ext cx="1057" cy="569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08" name="Rectangle 20"/>
            <p:cNvSpPr>
              <a:spLocks noChangeArrowheads="1"/>
            </p:cNvSpPr>
            <p:nvPr/>
          </p:nvSpPr>
          <p:spPr bwMode="auto">
            <a:xfrm>
              <a:off x="1564" y="1982"/>
              <a:ext cx="66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Photo-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catalysis</a:t>
              </a:r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3520723" y="1371600"/>
            <a:ext cx="2311400" cy="598488"/>
            <a:chOff x="2218" y="864"/>
            <a:chExt cx="1456" cy="377"/>
          </a:xfrm>
        </p:grpSpPr>
        <p:sp>
          <p:nvSpPr>
            <p:cNvPr id="805910" name="Oval 22"/>
            <p:cNvSpPr>
              <a:spLocks noChangeArrowheads="1"/>
            </p:cNvSpPr>
            <p:nvPr/>
          </p:nvSpPr>
          <p:spPr bwMode="auto">
            <a:xfrm>
              <a:off x="2218" y="864"/>
              <a:ext cx="1456" cy="377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1" name="Rectangle 23"/>
            <p:cNvSpPr>
              <a:spLocks noChangeArrowheads="1"/>
            </p:cNvSpPr>
            <p:nvPr/>
          </p:nvSpPr>
          <p:spPr bwMode="auto">
            <a:xfrm>
              <a:off x="2338" y="926"/>
              <a:ext cx="1078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Fine chemicals</a:t>
              </a:r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6517923" y="1992314"/>
            <a:ext cx="1677811" cy="522287"/>
            <a:chOff x="3984" y="1191"/>
            <a:chExt cx="1057" cy="329"/>
          </a:xfrm>
        </p:grpSpPr>
        <p:sp>
          <p:nvSpPr>
            <p:cNvPr id="805913" name="Oval 25"/>
            <p:cNvSpPr>
              <a:spLocks noChangeArrowheads="1"/>
            </p:cNvSpPr>
            <p:nvPr/>
          </p:nvSpPr>
          <p:spPr bwMode="auto">
            <a:xfrm>
              <a:off x="3984" y="1191"/>
              <a:ext cx="1057" cy="329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4" name="Rectangle 26"/>
            <p:cNvSpPr>
              <a:spLocks noChangeArrowheads="1"/>
            </p:cNvSpPr>
            <p:nvPr/>
          </p:nvSpPr>
          <p:spPr bwMode="auto">
            <a:xfrm>
              <a:off x="4078" y="1253"/>
              <a:ext cx="771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Health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7653867" y="3287714"/>
            <a:ext cx="1395589" cy="1055687"/>
            <a:chOff x="4674" y="1671"/>
            <a:chExt cx="879" cy="665"/>
          </a:xfrm>
        </p:grpSpPr>
        <p:sp>
          <p:nvSpPr>
            <p:cNvPr id="805916" name="Oval 28"/>
            <p:cNvSpPr>
              <a:spLocks noChangeArrowheads="1"/>
            </p:cNvSpPr>
            <p:nvPr/>
          </p:nvSpPr>
          <p:spPr bwMode="auto">
            <a:xfrm>
              <a:off x="4674" y="1671"/>
              <a:ext cx="879" cy="665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17" name="Rectangle 29"/>
            <p:cNvSpPr>
              <a:spLocks noChangeArrowheads="1"/>
            </p:cNvSpPr>
            <p:nvPr/>
          </p:nvSpPr>
          <p:spPr bwMode="auto">
            <a:xfrm>
              <a:off x="4763" y="1781"/>
              <a:ext cx="7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Molecular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biology</a:t>
              </a:r>
            </a:p>
          </p:txBody>
        </p:sp>
      </p:grpSp>
      <p:grpSp>
        <p:nvGrpSpPr>
          <p:cNvPr id="12" name="Group 30"/>
          <p:cNvGrpSpPr>
            <a:grpSpLocks/>
          </p:cNvGrpSpPr>
          <p:nvPr/>
        </p:nvGrpSpPr>
        <p:grpSpPr bwMode="auto">
          <a:xfrm>
            <a:off x="7044267" y="5194300"/>
            <a:ext cx="1536700" cy="596900"/>
            <a:chOff x="4611" y="3073"/>
            <a:chExt cx="968" cy="376"/>
          </a:xfrm>
        </p:grpSpPr>
        <p:sp>
          <p:nvSpPr>
            <p:cNvPr id="805919" name="Oval 31"/>
            <p:cNvSpPr>
              <a:spLocks noChangeArrowheads="1"/>
            </p:cNvSpPr>
            <p:nvPr/>
          </p:nvSpPr>
          <p:spPr bwMode="auto">
            <a:xfrm>
              <a:off x="4611" y="3073"/>
              <a:ext cx="968" cy="376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0" name="Rectangle 32"/>
            <p:cNvSpPr>
              <a:spLocks noChangeArrowheads="1"/>
            </p:cNvSpPr>
            <p:nvPr/>
          </p:nvSpPr>
          <p:spPr bwMode="auto">
            <a:xfrm>
              <a:off x="4731" y="3134"/>
              <a:ext cx="64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Food</a:t>
              </a:r>
            </a:p>
          </p:txBody>
        </p:sp>
      </p:grpSp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3691467" y="6172201"/>
            <a:ext cx="2239434" cy="523875"/>
            <a:chOff x="2325" y="3888"/>
            <a:chExt cx="1411" cy="330"/>
          </a:xfrm>
        </p:grpSpPr>
        <p:sp>
          <p:nvSpPr>
            <p:cNvPr id="805922" name="Oval 34"/>
            <p:cNvSpPr>
              <a:spLocks noChangeArrowheads="1"/>
            </p:cNvSpPr>
            <p:nvPr/>
          </p:nvSpPr>
          <p:spPr bwMode="auto">
            <a:xfrm>
              <a:off x="2325" y="3888"/>
              <a:ext cx="1411" cy="330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3" name="Rectangle 35"/>
            <p:cNvSpPr>
              <a:spLocks noChangeArrowheads="1"/>
            </p:cNvSpPr>
            <p:nvPr/>
          </p:nvSpPr>
          <p:spPr bwMode="auto">
            <a:xfrm>
              <a:off x="2489" y="3950"/>
              <a:ext cx="89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       Energy</a:t>
              </a:r>
            </a:p>
          </p:txBody>
        </p:sp>
      </p:grpSp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1156097" y="5418139"/>
            <a:ext cx="1647898" cy="903287"/>
            <a:chOff x="727" y="3413"/>
            <a:chExt cx="1039" cy="569"/>
          </a:xfrm>
        </p:grpSpPr>
        <p:sp>
          <p:nvSpPr>
            <p:cNvPr id="805925" name="Oval 37"/>
            <p:cNvSpPr>
              <a:spLocks noChangeArrowheads="1"/>
            </p:cNvSpPr>
            <p:nvPr/>
          </p:nvSpPr>
          <p:spPr bwMode="auto">
            <a:xfrm>
              <a:off x="757" y="3413"/>
              <a:ext cx="968" cy="569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6" name="Rectangle 38"/>
            <p:cNvSpPr>
              <a:spLocks noChangeArrowheads="1"/>
            </p:cNvSpPr>
            <p:nvPr/>
          </p:nvSpPr>
          <p:spPr bwMode="auto">
            <a:xfrm>
              <a:off x="727" y="3475"/>
              <a:ext cx="103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Environmental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technologies</a:t>
              </a:r>
            </a:p>
          </p:txBody>
        </p:sp>
      </p:grpSp>
      <p:grpSp>
        <p:nvGrpSpPr>
          <p:cNvPr id="15" name="Group 39"/>
          <p:cNvGrpSpPr>
            <a:grpSpLocks/>
          </p:cNvGrpSpPr>
          <p:nvPr/>
        </p:nvGrpSpPr>
        <p:grpSpPr bwMode="auto">
          <a:xfrm>
            <a:off x="203200" y="3438526"/>
            <a:ext cx="1466145" cy="1057275"/>
            <a:chOff x="181" y="2069"/>
            <a:chExt cx="924" cy="666"/>
          </a:xfrm>
        </p:grpSpPr>
        <p:sp>
          <p:nvSpPr>
            <p:cNvPr id="805928" name="Oval 40"/>
            <p:cNvSpPr>
              <a:spLocks noChangeArrowheads="1"/>
            </p:cNvSpPr>
            <p:nvPr/>
          </p:nvSpPr>
          <p:spPr bwMode="auto">
            <a:xfrm>
              <a:off x="181" y="2069"/>
              <a:ext cx="924" cy="666"/>
            </a:xfrm>
            <a:prstGeom prst="ellipse">
              <a:avLst/>
            </a:prstGeom>
            <a:solidFill>
              <a:srgbClr val="DC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29" name="Rectangle 41"/>
            <p:cNvSpPr>
              <a:spLocks noChangeArrowheads="1"/>
            </p:cNvSpPr>
            <p:nvPr/>
          </p:nvSpPr>
          <p:spPr bwMode="auto">
            <a:xfrm>
              <a:off x="306" y="2179"/>
              <a:ext cx="699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New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materials</a:t>
              </a:r>
            </a:p>
          </p:txBody>
        </p:sp>
      </p:grpSp>
      <p:grpSp>
        <p:nvGrpSpPr>
          <p:cNvPr id="16" name="Group 42"/>
          <p:cNvGrpSpPr>
            <a:grpSpLocks/>
          </p:cNvGrpSpPr>
          <p:nvPr/>
        </p:nvGrpSpPr>
        <p:grpSpPr bwMode="auto">
          <a:xfrm>
            <a:off x="1031523" y="1958975"/>
            <a:ext cx="1607255" cy="903288"/>
            <a:chOff x="650" y="1234"/>
            <a:chExt cx="1012" cy="569"/>
          </a:xfrm>
        </p:grpSpPr>
        <p:sp>
          <p:nvSpPr>
            <p:cNvPr id="805931" name="Oval 43"/>
            <p:cNvSpPr>
              <a:spLocks noChangeArrowheads="1"/>
            </p:cNvSpPr>
            <p:nvPr/>
          </p:nvSpPr>
          <p:spPr bwMode="auto">
            <a:xfrm>
              <a:off x="650" y="1234"/>
              <a:ext cx="1012" cy="569"/>
            </a:xfrm>
            <a:prstGeom prst="ellipse">
              <a:avLst/>
            </a:prstGeom>
            <a:solidFill>
              <a:srgbClr val="DB0081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32" name="Rectangle 44"/>
            <p:cNvSpPr>
              <a:spLocks noChangeArrowheads="1"/>
            </p:cNvSpPr>
            <p:nvPr/>
          </p:nvSpPr>
          <p:spPr bwMode="auto">
            <a:xfrm>
              <a:off x="812" y="1296"/>
              <a:ext cx="7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344" tIns="42672" rIns="85344" bIns="42672">
              <a:spAutoFit/>
            </a:bodyPr>
            <a:lstStyle>
              <a:lvl1pPr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2488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7952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04975" defTabSz="8524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621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193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765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33775" defTabSz="8524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Basic </a:t>
              </a:r>
            </a:p>
            <a:p>
              <a:pPr algn="ctr"/>
              <a:r>
                <a:rPr lang="de-DE" alt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chemicals</a:t>
              </a:r>
            </a:p>
          </p:txBody>
        </p:sp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/>
              <a:t>Types of Catalysis</a:t>
            </a: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876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/>
          <a:lstStyle/>
          <a:p>
            <a:r>
              <a:rPr lang="en-US" sz="4000" u="sng">
                <a:latin typeface="+mn-lt"/>
              </a:rPr>
              <a:t>Battles still to be won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014724" y="984948"/>
            <a:ext cx="3085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Future Nobel Prizes:</a:t>
            </a:r>
          </a:p>
        </p:txBody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2474525" y="4884738"/>
            <a:ext cx="4166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Selective C-H Activation</a:t>
            </a:r>
          </a:p>
        </p:txBody>
      </p:sp>
      <p:graphicFrame>
        <p:nvGraphicFramePr>
          <p:cNvPr id="19497" name="Object 41"/>
          <p:cNvGraphicFramePr>
            <a:graphicFrameLocks noChangeAspect="1"/>
          </p:cNvGraphicFramePr>
          <p:nvPr/>
        </p:nvGraphicFramePr>
        <p:xfrm>
          <a:off x="2516189" y="4119565"/>
          <a:ext cx="4024939" cy="339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14" name="CS ChemDraw Drawing" r:id="rId4" imgW="3366127" imgH="284580" progId="ChemDraw.Document.6.0">
                  <p:embed/>
                </p:oleObj>
              </mc:Choice>
              <mc:Fallback>
                <p:oleObj name="CS ChemDraw Drawing" r:id="rId4" imgW="3366127" imgH="284580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89" y="4119565"/>
                        <a:ext cx="4024939" cy="339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8" name="Object 42"/>
          <p:cNvGraphicFramePr>
            <a:graphicFrameLocks noChangeAspect="1"/>
          </p:cNvGraphicFramePr>
          <p:nvPr/>
        </p:nvGraphicFramePr>
        <p:xfrm>
          <a:off x="2914394" y="2044701"/>
          <a:ext cx="2981837" cy="34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15" name="CS ChemDraw Drawing" r:id="rId6" imgW="2427415" imgH="282960" progId="ChemDraw.Document.6.0">
                  <p:embed/>
                </p:oleObj>
              </mc:Choice>
              <mc:Fallback>
                <p:oleObj name="CS ChemDraw Drawing" r:id="rId6" imgW="2427415" imgH="282960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394" y="2044701"/>
                        <a:ext cx="2981837" cy="34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9" name="Object 43"/>
          <p:cNvGraphicFramePr>
            <a:graphicFrameLocks noChangeAspect="1"/>
          </p:cNvGraphicFramePr>
          <p:nvPr/>
        </p:nvGraphicFramePr>
        <p:xfrm>
          <a:off x="2681382" y="2733675"/>
          <a:ext cx="3600508" cy="34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16" name="CS ChemDraw Drawing" r:id="rId8" imgW="2950122" imgH="284580" progId="ChemDraw.Document.6.0">
                  <p:embed/>
                </p:oleObj>
              </mc:Choice>
              <mc:Fallback>
                <p:oleObj name="CS ChemDraw Drawing" r:id="rId8" imgW="2950122" imgH="284580" progId="ChemDraw.Document.6.0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1382" y="2733675"/>
                        <a:ext cx="3600508" cy="347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0" name="Object 44"/>
          <p:cNvGraphicFramePr>
            <a:graphicFrameLocks noChangeAspect="1"/>
          </p:cNvGraphicFramePr>
          <p:nvPr/>
        </p:nvGraphicFramePr>
        <p:xfrm>
          <a:off x="3441700" y="3505475"/>
          <a:ext cx="3017809" cy="32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17" name="CS ChemDraw Drawing" r:id="rId10" imgW="2434978" imgH="258930" progId="ChemDraw.Document.6.0">
                  <p:embed/>
                </p:oleObj>
              </mc:Choice>
              <mc:Fallback>
                <p:oleObj name="CS ChemDraw Drawing" r:id="rId10" imgW="2434978" imgH="258930" progId="ChemDraw.Document.6.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3505475"/>
                        <a:ext cx="3017809" cy="32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57916" y="1420296"/>
            <a:ext cx="8604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ym typeface="Symbol" pitchFamily="18" charset="2"/>
              </a:rPr>
              <a:t>Make these reactions faster/cheaper/more efficient/room temperature-pressure</a:t>
            </a:r>
            <a:endParaRPr lang="en-US" sz="2000"/>
          </a:p>
        </p:txBody>
      </p:sp>
      <p:pic>
        <p:nvPicPr>
          <p:cNvPr id="387079" name="Picture 7" descr="http://upload.wikimedia.org/wikipedia/commons/1/1e/Hexane-2D-B-stereo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91272" y="5341380"/>
            <a:ext cx="2732881" cy="1264207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5562600" y="5613400"/>
            <a:ext cx="584200" cy="12700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862513" y="5600700"/>
            <a:ext cx="584200" cy="127001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975100" y="5588000"/>
            <a:ext cx="582614" cy="139702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387111" name="Picture 39" descr="http://www.newmediaexplorer.org/sepp/oil_ri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45655" y="1899920"/>
            <a:ext cx="1858363" cy="2352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7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7C9B5C-B260-47F9-A433-5C68956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95" y="517143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C50841A-CA37-461D-8044-6231FCA0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695" y="54179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2C9B5D-BBF9-4904-A912-1B7EBB6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3615" y="56084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027DDA-52DC-4726-A19D-8EF4325D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8662" y="5855025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21C2D0D-4BA7-4E16-95CF-BCBCBD2F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0281" y="6046358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C9D3163-E91E-4689-A3C6-2C4A344E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5180" y="6324059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6C26D50-BC25-46C4-AFF8-A857E843C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536" y="652080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46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2" y="1524000"/>
            <a:ext cx="6529388" cy="131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696" y="990600"/>
            <a:ext cx="871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1) Molecules Must Collide </a:t>
            </a:r>
            <a:r>
              <a:rPr lang="en-US" sz="2800">
                <a:solidFill>
                  <a:srgbClr val="FF0000"/>
                </a:solidFill>
              </a:rPr>
              <a:t>(concentration dependence)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/>
              <a:t>Collision theory of reaction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44" y="2986576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2) Have enough energy to make and break bonds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350" y="3591003"/>
            <a:ext cx="5792661" cy="253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88858" y="3425580"/>
            <a:ext cx="204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O and O</a:t>
            </a:r>
            <a:r>
              <a:rPr lang="en-US" sz="2000" baseline="-25000"/>
              <a:t>3</a:t>
            </a:r>
            <a:r>
              <a:rPr lang="en-US" sz="2000"/>
              <a:t> collide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9432" y="4697096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Bond breaking (requires energy)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7124" y="4822201"/>
            <a:ext cx="204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Bond making (releases energy)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616" y="6266543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3) Have the correct orientation to react.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65900" y="4535854"/>
            <a:ext cx="2501900" cy="13696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Collisions alone do not guarantee a reaction!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6433" y="4194484"/>
            <a:ext cx="3437884" cy="191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Collision theory of reaction rates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06473" y="1364779"/>
            <a:ext cx="4176218" cy="1897038"/>
            <a:chOff x="0" y="2497542"/>
            <a:chExt cx="5792661" cy="286603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826741"/>
              <a:ext cx="5792661" cy="2536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665452" y="2497542"/>
              <a:ext cx="2047165" cy="338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O and O</a:t>
              </a:r>
              <a:r>
                <a:rPr lang="en-US" sz="1400" baseline="-25000"/>
                <a:t>3</a:t>
              </a:r>
              <a:r>
                <a:rPr lang="en-US" sz="1400"/>
                <a:t> collide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55082" y="3932834"/>
              <a:ext cx="2047165" cy="57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Bond breaking (requires energy)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774" y="4057938"/>
              <a:ext cx="2047165" cy="57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Bond making (releases energy)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3344" y="775600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2) Have enough energy to make and break bonds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4965" y="3452883"/>
            <a:ext cx="8106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Energy to break bonds comes from kinetic energy. </a:t>
            </a:r>
          </a:p>
          <a:p>
            <a:pPr algn="ctr"/>
            <a:r>
              <a:rPr lang="en-US" sz="2400"/>
              <a:t>Kinetic energy </a:t>
            </a:r>
            <a:r>
              <a:rPr lang="en-US" sz="240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/>
              <a:t> Vibration energy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308" y="4349372"/>
            <a:ext cx="3076077" cy="192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79338" y="6027003"/>
            <a:ext cx="1645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kinetic energy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55320" y="6190779"/>
            <a:ext cx="796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&lt;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51106" y="6027003"/>
            <a:ext cx="1645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bond energy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39967" y="6027003"/>
            <a:ext cx="1645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kinetic energy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15949" y="6190779"/>
            <a:ext cx="796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11735" y="6027003"/>
            <a:ext cx="1645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bond energy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5472</TotalTime>
  <Words>3163</Words>
  <Application>Microsoft Office PowerPoint</Application>
  <PresentationFormat>On-screen Show (4:3)</PresentationFormat>
  <Paragraphs>788</Paragraphs>
  <Slides>79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Arial</vt:lpstr>
      <vt:lpstr>Arial Unicode MS</vt:lpstr>
      <vt:lpstr>Calibri</vt:lpstr>
      <vt:lpstr>Symbol</vt:lpstr>
      <vt:lpstr>Times New Roman</vt:lpstr>
      <vt:lpstr>Wingdings</vt:lpstr>
      <vt:lpstr>Office Theme</vt:lpstr>
      <vt:lpstr>Equation</vt:lpstr>
      <vt:lpstr>CS ChemDraw Drawing</vt:lpstr>
      <vt:lpstr>PowerPoint Presentation</vt:lpstr>
      <vt:lpstr>PowerPoint Presentation</vt:lpstr>
      <vt:lpstr>Chemical Reactions</vt:lpstr>
      <vt:lpstr>“Seeing” a Reaction</vt:lpstr>
      <vt:lpstr>Collision theory of reaction rates</vt:lpstr>
      <vt:lpstr>Collision theory of reaction rates</vt:lpstr>
      <vt:lpstr>Collision theory of reaction rates</vt:lpstr>
      <vt:lpstr>Collision theory of reaction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Collisions and Temperature</vt:lpstr>
      <vt:lpstr>Arrhenius Equation</vt:lpstr>
      <vt:lpstr>PowerPoint Presentation</vt:lpstr>
      <vt:lpstr>Arrhenius Equation</vt:lpstr>
      <vt:lpstr>PowerPoint Presentation</vt:lpstr>
      <vt:lpstr>PowerPoint Presentation</vt:lpstr>
      <vt:lpstr>PowerPoint Presentation</vt:lpstr>
      <vt:lpstr>Collision theory of reaction rates</vt:lpstr>
      <vt:lpstr>PowerPoint Presentation</vt:lpstr>
      <vt:lpstr>PowerPoint Presentation</vt:lpstr>
      <vt:lpstr>Collision theory of reaction rates</vt:lpstr>
      <vt:lpstr>PowerPoint Presentation</vt:lpstr>
      <vt:lpstr>PowerPoint Presentation</vt:lpstr>
      <vt:lpstr>Transition State Theory</vt:lpstr>
      <vt:lpstr>Transition State Theory</vt:lpstr>
      <vt:lpstr>Transition State Theory</vt:lpstr>
      <vt:lpstr>Reaction Mechanism</vt:lpstr>
      <vt:lpstr>PowerPoint Presentation</vt:lpstr>
      <vt:lpstr>PowerPoint Presentation</vt:lpstr>
      <vt:lpstr>PowerPoint Presentation</vt:lpstr>
      <vt:lpstr>Molecularity of a Reaction</vt:lpstr>
      <vt:lpstr>Molecularity Example</vt:lpstr>
      <vt:lpstr>Rate Determining Step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3) Propose a reaction mechanism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Catalysis</vt:lpstr>
      <vt:lpstr>PowerPoint Presentation</vt:lpstr>
      <vt:lpstr>Catalysis Example</vt:lpstr>
      <vt:lpstr>PowerPoint Presentation</vt:lpstr>
      <vt:lpstr>PowerPoint Presentation</vt:lpstr>
      <vt:lpstr>Homogeneous vs. Heterogeneous</vt:lpstr>
      <vt:lpstr>PowerPoint Presentation</vt:lpstr>
      <vt:lpstr>PowerPoint Presentation</vt:lpstr>
      <vt:lpstr>PowerPoint Presentation</vt:lpstr>
      <vt:lpstr>PowerPoint Presentation</vt:lpstr>
      <vt:lpstr>Homogeneous vs. Heterogeneous</vt:lpstr>
      <vt:lpstr>Heterogeneous Catalysis</vt:lpstr>
      <vt:lpstr>High Surface Area</vt:lpstr>
      <vt:lpstr>Important Heterogeneous Reactions</vt:lpstr>
      <vt:lpstr>Important Heterogeneous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Battles still to be won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65</cp:revision>
  <dcterms:created xsi:type="dcterms:W3CDTF">2006-08-16T00:00:00Z</dcterms:created>
  <dcterms:modified xsi:type="dcterms:W3CDTF">2019-02-10T15:04:36Z</dcterms:modified>
</cp:coreProperties>
</file>